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4">
  <p:sldMasterIdLst>
    <p:sldMasterId id="2147483648" r:id="rId1"/>
    <p:sldMasterId id="2147483660" r:id="rId2"/>
  </p:sldMasterIdLst>
  <p:notesMasterIdLst>
    <p:notesMasterId r:id="rId10"/>
  </p:notesMasterIdLst>
  <p:handoutMasterIdLst>
    <p:handoutMasterId r:id="rId11"/>
  </p:handoutMasterIdLst>
  <p:sldIdLst>
    <p:sldId id="256" r:id="rId3"/>
    <p:sldId id="287" r:id="rId4"/>
    <p:sldId id="296" r:id="rId5"/>
    <p:sldId id="276" r:id="rId6"/>
    <p:sldId id="297" r:id="rId7"/>
    <p:sldId id="298" r:id="rId8"/>
    <p:sldId id="279" r:id="rId9"/>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8" userDrawn="1">
          <p15:clr>
            <a:srgbClr val="A4A3A4"/>
          </p15:clr>
        </p15:guide>
        <p15:guide id="3" pos="232" userDrawn="1">
          <p15:clr>
            <a:srgbClr val="A4A3A4"/>
          </p15:clr>
        </p15:guide>
        <p15:guide id="4" pos="4065" userDrawn="1">
          <p15:clr>
            <a:srgbClr val="A4A3A4"/>
          </p15:clr>
        </p15:guide>
        <p15:guide id="5" orient="horz" pos="807" userDrawn="1">
          <p15:clr>
            <a:srgbClr val="A4A3A4"/>
          </p15:clr>
        </p15:guide>
        <p15:guide id="6" pos="3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6" autoAdjust="0"/>
    <p:restoredTop sz="93772" autoAdjust="0"/>
  </p:normalViewPr>
  <p:slideViewPr>
    <p:cSldViewPr snapToGrid="0">
      <p:cViewPr>
        <p:scale>
          <a:sx n="150" d="100"/>
          <a:sy n="150" d="100"/>
        </p:scale>
        <p:origin x="1422" y="-4356"/>
      </p:cViewPr>
      <p:guideLst>
        <p:guide orient="horz" pos="4048"/>
        <p:guide pos="232"/>
        <p:guide pos="4065"/>
        <p:guide orient="horz" pos="807"/>
        <p:guide pos="36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 y="12"/>
            <a:ext cx="3076918" cy="513370"/>
          </a:xfrm>
          <a:prstGeom prst="rect">
            <a:avLst/>
          </a:prstGeom>
        </p:spPr>
        <p:txBody>
          <a:bodyPr vert="horz" lIns="94771" tIns="47384" rIns="94771" bIns="47384" rtlCol="0"/>
          <a:lstStyle>
            <a:lvl1pPr algn="l">
              <a:defRPr sz="1200"/>
            </a:lvl1pPr>
          </a:lstStyle>
          <a:p>
            <a:endParaRPr lang="en-GB" dirty="0"/>
          </a:p>
        </p:txBody>
      </p:sp>
      <p:sp>
        <p:nvSpPr>
          <p:cNvPr id="3" name="Date Placeholder 2"/>
          <p:cNvSpPr>
            <a:spLocks noGrp="1"/>
          </p:cNvSpPr>
          <p:nvPr>
            <p:ph type="dt" sz="quarter" idx="1"/>
          </p:nvPr>
        </p:nvSpPr>
        <p:spPr>
          <a:xfrm>
            <a:off x="4020748" y="12"/>
            <a:ext cx="3076918" cy="513370"/>
          </a:xfrm>
          <a:prstGeom prst="rect">
            <a:avLst/>
          </a:prstGeom>
        </p:spPr>
        <p:txBody>
          <a:bodyPr vert="horz" lIns="94771" tIns="47384" rIns="94771" bIns="47384" rtlCol="0"/>
          <a:lstStyle>
            <a:lvl1pPr algn="r">
              <a:defRPr sz="1200"/>
            </a:lvl1pPr>
          </a:lstStyle>
          <a:p>
            <a:fld id="{0D4EBA35-9455-484B-B0CC-5B074F715F40}" type="datetimeFigureOut">
              <a:rPr lang="en-GB" smtClean="0"/>
              <a:t>22/08/2025</a:t>
            </a:fld>
            <a:endParaRPr lang="en-GB" dirty="0"/>
          </a:p>
        </p:txBody>
      </p:sp>
      <p:sp>
        <p:nvSpPr>
          <p:cNvPr id="4" name="Footer Placeholder 3"/>
          <p:cNvSpPr>
            <a:spLocks noGrp="1"/>
          </p:cNvSpPr>
          <p:nvPr>
            <p:ph type="ftr" sz="quarter" idx="2"/>
          </p:nvPr>
        </p:nvSpPr>
        <p:spPr>
          <a:xfrm>
            <a:off x="23" y="9721243"/>
            <a:ext cx="3076918" cy="513370"/>
          </a:xfrm>
          <a:prstGeom prst="rect">
            <a:avLst/>
          </a:prstGeom>
        </p:spPr>
        <p:txBody>
          <a:bodyPr vert="horz" lIns="94771" tIns="47384" rIns="94771" bIns="47384" rtlCol="0" anchor="b"/>
          <a:lstStyle>
            <a:lvl1pPr algn="l">
              <a:defRPr sz="1200"/>
            </a:lvl1pPr>
          </a:lstStyle>
          <a:p>
            <a:r>
              <a:rPr lang="en-US"/>
              <a:t>1</a:t>
            </a:r>
            <a:endParaRPr lang="en-GB" dirty="0"/>
          </a:p>
        </p:txBody>
      </p:sp>
      <p:sp>
        <p:nvSpPr>
          <p:cNvPr id="5" name="Slide Number Placeholder 4"/>
          <p:cNvSpPr>
            <a:spLocks noGrp="1"/>
          </p:cNvSpPr>
          <p:nvPr>
            <p:ph type="sldNum" sz="quarter" idx="3"/>
          </p:nvPr>
        </p:nvSpPr>
        <p:spPr>
          <a:xfrm>
            <a:off x="4020748" y="9721243"/>
            <a:ext cx="3076918" cy="513370"/>
          </a:xfrm>
          <a:prstGeom prst="rect">
            <a:avLst/>
          </a:prstGeom>
        </p:spPr>
        <p:txBody>
          <a:bodyPr vert="horz" lIns="94771" tIns="47384" rIns="94771" bIns="47384" rtlCol="0" anchor="b"/>
          <a:lstStyle>
            <a:lvl1pPr algn="r">
              <a:defRPr sz="1200"/>
            </a:lvl1pPr>
          </a:lstStyle>
          <a:p>
            <a:fld id="{37020273-70CC-46D7-9A53-37E222734907}" type="slidenum">
              <a:rPr lang="en-GB" smtClean="0"/>
              <a:t>‹#›</a:t>
            </a:fld>
            <a:endParaRPr lang="en-GB" dirty="0"/>
          </a:p>
        </p:txBody>
      </p:sp>
    </p:spTree>
    <p:extLst>
      <p:ext uri="{BB962C8B-B14F-4D97-AF65-F5344CB8AC3E}">
        <p14:creationId xmlns:p14="http://schemas.microsoft.com/office/powerpoint/2010/main" val="192505663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2T10:27:15.059"/>
    </inkml:context>
    <inkml:brush xml:id="br0">
      <inkml:brushProperty name="width" value="0.05" units="cm"/>
      <inkml:brushProperty name="height" value="0.05" units="cm"/>
      <inkml:brushProperty name="color" value="#FFFFFF"/>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 y="10"/>
            <a:ext cx="3076363" cy="511732"/>
          </a:xfrm>
          <a:prstGeom prst="rect">
            <a:avLst/>
          </a:prstGeom>
        </p:spPr>
        <p:txBody>
          <a:bodyPr vert="horz" lIns="91100" tIns="45550" rIns="91100" bIns="45550" rtlCol="0"/>
          <a:lstStyle>
            <a:lvl1pPr algn="l">
              <a:defRPr sz="1200">
                <a:latin typeface="Geometr706 Md BT" panose="020B0502020203020204" pitchFamily="34" charset="0"/>
              </a:defRPr>
            </a:lvl1pPr>
          </a:lstStyle>
          <a:p>
            <a:endParaRPr lang="en-GB" dirty="0"/>
          </a:p>
        </p:txBody>
      </p:sp>
      <p:sp>
        <p:nvSpPr>
          <p:cNvPr id="3" name="Date Placeholder 2"/>
          <p:cNvSpPr>
            <a:spLocks noGrp="1"/>
          </p:cNvSpPr>
          <p:nvPr>
            <p:ph type="dt" idx="1"/>
          </p:nvPr>
        </p:nvSpPr>
        <p:spPr>
          <a:xfrm>
            <a:off x="4021323" y="10"/>
            <a:ext cx="3076363" cy="511732"/>
          </a:xfrm>
          <a:prstGeom prst="rect">
            <a:avLst/>
          </a:prstGeom>
        </p:spPr>
        <p:txBody>
          <a:bodyPr vert="horz" lIns="91100" tIns="45550" rIns="91100" bIns="45550" rtlCol="0"/>
          <a:lstStyle>
            <a:lvl1pPr algn="r">
              <a:defRPr sz="1200">
                <a:latin typeface="Geometr706 Md BT" panose="020B0502020203020204" pitchFamily="34" charset="0"/>
              </a:defRPr>
            </a:lvl1pPr>
          </a:lstStyle>
          <a:p>
            <a:fld id="{4A980047-F24F-434D-8A70-863C317E35E9}" type="datetimeFigureOut">
              <a:rPr lang="en-GB" smtClean="0"/>
              <a:pPr/>
              <a:t>22/08/2025</a:t>
            </a:fld>
            <a:endParaRPr lang="en-GB" dirty="0"/>
          </a:p>
        </p:txBody>
      </p:sp>
      <p:sp>
        <p:nvSpPr>
          <p:cNvPr id="4" name="Slide Image Placeholder 3"/>
          <p:cNvSpPr>
            <a:spLocks noGrp="1" noRot="1" noChangeAspect="1"/>
          </p:cNvSpPr>
          <p:nvPr>
            <p:ph type="sldImg" idx="2"/>
          </p:nvPr>
        </p:nvSpPr>
        <p:spPr>
          <a:xfrm>
            <a:off x="2219325" y="763588"/>
            <a:ext cx="2660650" cy="3843337"/>
          </a:xfrm>
          <a:prstGeom prst="rect">
            <a:avLst/>
          </a:prstGeom>
          <a:noFill/>
          <a:ln w="12700">
            <a:solidFill>
              <a:prstClr val="black"/>
            </a:solidFill>
          </a:ln>
        </p:spPr>
        <p:txBody>
          <a:bodyPr vert="horz" lIns="91100" tIns="45550" rIns="91100" bIns="45550" rtlCol="0" anchor="ctr"/>
          <a:lstStyle/>
          <a:p>
            <a:endParaRPr lang="en-GB" dirty="0"/>
          </a:p>
        </p:txBody>
      </p:sp>
      <p:sp>
        <p:nvSpPr>
          <p:cNvPr id="5" name="Notes Placeholder 4"/>
          <p:cNvSpPr>
            <a:spLocks noGrp="1"/>
          </p:cNvSpPr>
          <p:nvPr>
            <p:ph type="body" sz="quarter" idx="3"/>
          </p:nvPr>
        </p:nvSpPr>
        <p:spPr>
          <a:xfrm>
            <a:off x="709930" y="4861445"/>
            <a:ext cx="5679440" cy="4605576"/>
          </a:xfrm>
          <a:prstGeom prst="rect">
            <a:avLst/>
          </a:prstGeom>
        </p:spPr>
        <p:txBody>
          <a:bodyPr vert="horz" lIns="91100" tIns="45550" rIns="91100" bIns="455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31" y="9721129"/>
            <a:ext cx="3076363" cy="511732"/>
          </a:xfrm>
          <a:prstGeom prst="rect">
            <a:avLst/>
          </a:prstGeom>
        </p:spPr>
        <p:txBody>
          <a:bodyPr vert="horz" lIns="91100" tIns="45550" rIns="91100" bIns="45550" rtlCol="0" anchor="b"/>
          <a:lstStyle>
            <a:lvl1pPr algn="l">
              <a:defRPr sz="1200">
                <a:latin typeface="Geometr706 Md BT" panose="020B0502020203020204" pitchFamily="34" charset="0"/>
              </a:defRPr>
            </a:lvl1pPr>
          </a:lstStyle>
          <a:p>
            <a:r>
              <a:rPr lang="en-US"/>
              <a:t>1</a:t>
            </a:r>
            <a:endParaRPr lang="en-GB" dirty="0"/>
          </a:p>
        </p:txBody>
      </p:sp>
      <p:sp>
        <p:nvSpPr>
          <p:cNvPr id="7" name="Slide Number Placeholder 6"/>
          <p:cNvSpPr>
            <a:spLocks noGrp="1"/>
          </p:cNvSpPr>
          <p:nvPr>
            <p:ph type="sldNum" sz="quarter" idx="5"/>
          </p:nvPr>
        </p:nvSpPr>
        <p:spPr>
          <a:xfrm>
            <a:off x="4021323" y="9721129"/>
            <a:ext cx="3076363" cy="511732"/>
          </a:xfrm>
          <a:prstGeom prst="rect">
            <a:avLst/>
          </a:prstGeom>
        </p:spPr>
        <p:txBody>
          <a:bodyPr vert="horz" lIns="91100" tIns="45550" rIns="91100" bIns="45550" rtlCol="0" anchor="b"/>
          <a:lstStyle>
            <a:lvl1pPr algn="r">
              <a:defRPr sz="1200">
                <a:latin typeface="Geometr706 Md BT" panose="020B0502020203020204" pitchFamily="34" charset="0"/>
              </a:defRPr>
            </a:lvl1pPr>
          </a:lstStyle>
          <a:p>
            <a:fld id="{68FEB41C-85D9-4D0C-A834-B9655E13C338}" type="slidenum">
              <a:rPr lang="en-GB" smtClean="0"/>
              <a:pPr/>
              <a:t>‹#›</a:t>
            </a:fld>
            <a:endParaRPr lang="en-GB" dirty="0"/>
          </a:p>
        </p:txBody>
      </p:sp>
    </p:spTree>
    <p:extLst>
      <p:ext uri="{BB962C8B-B14F-4D97-AF65-F5344CB8AC3E}">
        <p14:creationId xmlns:p14="http://schemas.microsoft.com/office/powerpoint/2010/main" val="1288547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Geometr706 Md BT" panose="020B0502020203020204" pitchFamily="34" charset="0"/>
        <a:ea typeface="+mn-ea"/>
        <a:cs typeface="+mn-cs"/>
      </a:defRPr>
    </a:lvl1pPr>
    <a:lvl2pPr marL="457200" algn="l" defTabSz="914400" rtl="0" eaLnBrk="1" latinLnBrk="0" hangingPunct="1">
      <a:defRPr sz="1200" kern="1200">
        <a:solidFill>
          <a:schemeClr val="tx1"/>
        </a:solidFill>
        <a:latin typeface="Geometr706 Md BT" panose="020B0502020203020204" pitchFamily="34" charset="0"/>
        <a:ea typeface="+mn-ea"/>
        <a:cs typeface="+mn-cs"/>
      </a:defRPr>
    </a:lvl2pPr>
    <a:lvl3pPr marL="914400" algn="l" defTabSz="914400" rtl="0" eaLnBrk="1" latinLnBrk="0" hangingPunct="1">
      <a:defRPr sz="1200" kern="1200">
        <a:solidFill>
          <a:schemeClr val="tx1"/>
        </a:solidFill>
        <a:latin typeface="Geometr706 Md BT" panose="020B0502020203020204" pitchFamily="34" charset="0"/>
        <a:ea typeface="+mn-ea"/>
        <a:cs typeface="+mn-cs"/>
      </a:defRPr>
    </a:lvl3pPr>
    <a:lvl4pPr marL="1371600" algn="l" defTabSz="914400" rtl="0" eaLnBrk="1" latinLnBrk="0" hangingPunct="1">
      <a:defRPr sz="1200" kern="1200">
        <a:solidFill>
          <a:schemeClr val="tx1"/>
        </a:solidFill>
        <a:latin typeface="Geometr706 Md BT" panose="020B0502020203020204" pitchFamily="34" charset="0"/>
        <a:ea typeface="+mn-ea"/>
        <a:cs typeface="+mn-cs"/>
      </a:defRPr>
    </a:lvl4pPr>
    <a:lvl5pPr marL="1828800" algn="l" defTabSz="914400" rtl="0" eaLnBrk="1" latinLnBrk="0" hangingPunct="1">
      <a:defRPr sz="1200" kern="1200">
        <a:solidFill>
          <a:schemeClr val="tx1"/>
        </a:solidFill>
        <a:latin typeface="Geometr706 Md BT" panose="020B0502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E6A4E-5EBB-DE34-CCA7-83EB13FE3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B1B99-EBD4-B0F9-571A-BC2C460D4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57F6B-D965-233C-30D9-B985ECA4E9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0D36B5-A3CC-FDE2-7AF1-BC663825B17F}"/>
              </a:ext>
            </a:extLst>
          </p:cNvPr>
          <p:cNvSpPr>
            <a:spLocks noGrp="1"/>
          </p:cNvSpPr>
          <p:nvPr>
            <p:ph type="sldNum" sz="quarter" idx="10"/>
          </p:nvPr>
        </p:nvSpPr>
        <p:spPr/>
        <p:txBody>
          <a:bodyPr/>
          <a:lstStyle/>
          <a:p>
            <a:fld id="{68FEB41C-85D9-4D0C-A834-B9655E13C338}" type="slidenum">
              <a:rPr lang="en-GB" smtClean="0"/>
              <a:pPr/>
              <a:t>2</a:t>
            </a:fld>
            <a:endParaRPr lang="en-GB" dirty="0"/>
          </a:p>
        </p:txBody>
      </p:sp>
    </p:spTree>
    <p:extLst>
      <p:ext uri="{BB962C8B-B14F-4D97-AF65-F5344CB8AC3E}">
        <p14:creationId xmlns:p14="http://schemas.microsoft.com/office/powerpoint/2010/main" val="102743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RI MAR 2021</a:t>
            </a:r>
          </a:p>
        </p:txBody>
      </p:sp>
      <p:sp>
        <p:nvSpPr>
          <p:cNvPr id="5" name="Slide Number Placeholder 4"/>
          <p:cNvSpPr>
            <a:spLocks noGrp="1"/>
          </p:cNvSpPr>
          <p:nvPr>
            <p:ph type="sldNum" sz="quarter" idx="11"/>
          </p:nvPr>
        </p:nvSpPr>
        <p:spPr/>
        <p:txBody>
          <a:bodyPr/>
          <a:lstStyle/>
          <a:p>
            <a:fld id="{68FEB41C-85D9-4D0C-A834-B9655E13C338}" type="slidenum">
              <a:rPr lang="en-GB" smtClean="0"/>
              <a:pPr/>
              <a:t>3</a:t>
            </a:fld>
            <a:endParaRPr lang="en-GB"/>
          </a:p>
        </p:txBody>
      </p:sp>
    </p:spTree>
    <p:extLst>
      <p:ext uri="{BB962C8B-B14F-4D97-AF65-F5344CB8AC3E}">
        <p14:creationId xmlns:p14="http://schemas.microsoft.com/office/powerpoint/2010/main" val="327859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0793-B8FA-EE5D-6466-F33F2B8FC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41C1F-84BB-A674-B3D2-3A9905D4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22415-56CE-7B85-EE6D-1CE4308AC41E}"/>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465849B2-C021-E6B2-C093-6803637C1080}"/>
              </a:ext>
            </a:extLst>
          </p:cNvPr>
          <p:cNvSpPr>
            <a:spLocks noGrp="1"/>
          </p:cNvSpPr>
          <p:nvPr>
            <p:ph type="ftr" sz="quarter" idx="10"/>
          </p:nvPr>
        </p:nvSpPr>
        <p:spPr/>
        <p:txBody>
          <a:bodyPr/>
          <a:lstStyle/>
          <a:p>
            <a:r>
              <a:rPr lang="en-GB"/>
              <a:t>RI MAR 2021</a:t>
            </a:r>
          </a:p>
        </p:txBody>
      </p:sp>
      <p:sp>
        <p:nvSpPr>
          <p:cNvPr id="5" name="Slide Number Placeholder 4">
            <a:extLst>
              <a:ext uri="{FF2B5EF4-FFF2-40B4-BE49-F238E27FC236}">
                <a16:creationId xmlns:a16="http://schemas.microsoft.com/office/drawing/2014/main" id="{456C5890-DAB6-3FBD-8FED-1CDCE4CD0E55}"/>
              </a:ext>
            </a:extLst>
          </p:cNvPr>
          <p:cNvSpPr>
            <a:spLocks noGrp="1"/>
          </p:cNvSpPr>
          <p:nvPr>
            <p:ph type="sldNum" sz="quarter" idx="11"/>
          </p:nvPr>
        </p:nvSpPr>
        <p:spPr/>
        <p:txBody>
          <a:bodyPr/>
          <a:lstStyle/>
          <a:p>
            <a:fld id="{68FEB41C-85D9-4D0C-A834-B9655E13C338}" type="slidenum">
              <a:rPr lang="en-GB" smtClean="0"/>
              <a:pPr/>
              <a:t>4</a:t>
            </a:fld>
            <a:endParaRPr lang="en-GB"/>
          </a:p>
        </p:txBody>
      </p:sp>
    </p:spTree>
    <p:extLst>
      <p:ext uri="{BB962C8B-B14F-4D97-AF65-F5344CB8AC3E}">
        <p14:creationId xmlns:p14="http://schemas.microsoft.com/office/powerpoint/2010/main" val="405648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3E38-F801-54C9-0392-DF318B8E0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00691-8780-36F7-B769-B92884BC3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D6469-46B5-587A-490B-BE6B699B3BD9}"/>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0EA83907-D919-DF0F-EE7E-02637EF78863}"/>
              </a:ext>
            </a:extLst>
          </p:cNvPr>
          <p:cNvSpPr>
            <a:spLocks noGrp="1"/>
          </p:cNvSpPr>
          <p:nvPr>
            <p:ph type="ftr" sz="quarter" idx="10"/>
          </p:nvPr>
        </p:nvSpPr>
        <p:spPr/>
        <p:txBody>
          <a:bodyPr/>
          <a:lstStyle/>
          <a:p>
            <a:r>
              <a:rPr lang="en-GB"/>
              <a:t>RI MAR 2021</a:t>
            </a:r>
          </a:p>
        </p:txBody>
      </p:sp>
      <p:sp>
        <p:nvSpPr>
          <p:cNvPr id="5" name="Slide Number Placeholder 4">
            <a:extLst>
              <a:ext uri="{FF2B5EF4-FFF2-40B4-BE49-F238E27FC236}">
                <a16:creationId xmlns:a16="http://schemas.microsoft.com/office/drawing/2014/main" id="{AE6BB81A-687E-2642-1772-3405E8663B1D}"/>
              </a:ext>
            </a:extLst>
          </p:cNvPr>
          <p:cNvSpPr>
            <a:spLocks noGrp="1"/>
          </p:cNvSpPr>
          <p:nvPr>
            <p:ph type="sldNum" sz="quarter" idx="11"/>
          </p:nvPr>
        </p:nvSpPr>
        <p:spPr/>
        <p:txBody>
          <a:bodyPr/>
          <a:lstStyle/>
          <a:p>
            <a:fld id="{68FEB41C-85D9-4D0C-A834-B9655E13C338}" type="slidenum">
              <a:rPr lang="en-GB" smtClean="0"/>
              <a:pPr/>
              <a:t>5</a:t>
            </a:fld>
            <a:endParaRPr lang="en-GB"/>
          </a:p>
        </p:txBody>
      </p:sp>
    </p:spTree>
    <p:extLst>
      <p:ext uri="{BB962C8B-B14F-4D97-AF65-F5344CB8AC3E}">
        <p14:creationId xmlns:p14="http://schemas.microsoft.com/office/powerpoint/2010/main" val="3544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fld id="{68FEB41C-85D9-4D0C-A834-B9655E13C338}" type="slidenum">
              <a:rPr lang="en-GB" smtClean="0"/>
              <a:pPr/>
              <a:t>6</a:t>
            </a:fld>
            <a:endParaRPr lang="en-GB"/>
          </a:p>
        </p:txBody>
      </p:sp>
    </p:spTree>
    <p:extLst>
      <p:ext uri="{BB962C8B-B14F-4D97-AF65-F5344CB8AC3E}">
        <p14:creationId xmlns:p14="http://schemas.microsoft.com/office/powerpoint/2010/main" val="82556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43478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134262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15269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321662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95505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79342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42583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R1- Jul 25</a:t>
            </a:r>
            <a:endParaRPr lang="en-GB" dirty="0"/>
          </a:p>
        </p:txBody>
      </p:sp>
      <p:sp>
        <p:nvSpPr>
          <p:cNvPr id="8" name="Footer Placeholder 7"/>
          <p:cNvSpPr>
            <a:spLocks noGrp="1"/>
          </p:cNvSpPr>
          <p:nvPr>
            <p:ph type="ftr" sz="quarter" idx="11"/>
          </p:nvPr>
        </p:nvSpPr>
        <p:spPr/>
        <p:txBody>
          <a:bodyPr/>
          <a:lstStyle/>
          <a:p>
            <a:r>
              <a:rPr lang="en-GB"/>
              <a:t>200923</a:t>
            </a:r>
            <a:endParaRPr lang="en-GB" dirty="0"/>
          </a:p>
        </p:txBody>
      </p:sp>
      <p:sp>
        <p:nvSpPr>
          <p:cNvPr id="9" name="Slide Number Placeholder 8"/>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323857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R1- Jul 25</a:t>
            </a:r>
            <a:endParaRPr lang="en-GB" dirty="0"/>
          </a:p>
        </p:txBody>
      </p:sp>
      <p:sp>
        <p:nvSpPr>
          <p:cNvPr id="4" name="Footer Placeholder 3"/>
          <p:cNvSpPr>
            <a:spLocks noGrp="1"/>
          </p:cNvSpPr>
          <p:nvPr>
            <p:ph type="ftr" sz="quarter" idx="11"/>
          </p:nvPr>
        </p:nvSpPr>
        <p:spPr/>
        <p:txBody>
          <a:bodyPr/>
          <a:lstStyle/>
          <a:p>
            <a:r>
              <a:rPr lang="en-GB"/>
              <a:t>200923</a:t>
            </a:r>
            <a:endParaRPr lang="en-GB" dirty="0"/>
          </a:p>
        </p:txBody>
      </p:sp>
      <p:sp>
        <p:nvSpPr>
          <p:cNvPr id="5" name="Slide Number Placeholder 4"/>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4075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R1- Jul 25</a:t>
            </a:r>
            <a:endParaRPr lang="en-GB" dirty="0"/>
          </a:p>
        </p:txBody>
      </p:sp>
      <p:sp>
        <p:nvSpPr>
          <p:cNvPr id="3" name="Footer Placeholder 2"/>
          <p:cNvSpPr>
            <a:spLocks noGrp="1"/>
          </p:cNvSpPr>
          <p:nvPr>
            <p:ph type="ftr" sz="quarter" idx="11"/>
          </p:nvPr>
        </p:nvSpPr>
        <p:spPr/>
        <p:txBody>
          <a:bodyPr/>
          <a:lstStyle/>
          <a:p>
            <a:r>
              <a:rPr lang="en-GB"/>
              <a:t>200923</a:t>
            </a:r>
            <a:endParaRPr lang="en-GB" dirty="0"/>
          </a:p>
        </p:txBody>
      </p:sp>
      <p:sp>
        <p:nvSpPr>
          <p:cNvPr id="4" name="Slide Number Placeholder 3"/>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1280385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117927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16370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164970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39716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4003639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R1- Jul 25</a:t>
            </a:r>
            <a:endParaRPr lang="en-GB" dirty="0"/>
          </a:p>
        </p:txBody>
      </p:sp>
      <p:sp>
        <p:nvSpPr>
          <p:cNvPr id="4" name="Footer Placeholder 3"/>
          <p:cNvSpPr>
            <a:spLocks noGrp="1"/>
          </p:cNvSpPr>
          <p:nvPr>
            <p:ph type="ftr" sz="quarter" idx="11"/>
          </p:nvPr>
        </p:nvSpPr>
        <p:spPr/>
        <p:txBody>
          <a:bodyPr/>
          <a:lstStyle/>
          <a:p>
            <a:r>
              <a:rPr lang="en-GB"/>
              <a:t>200923</a:t>
            </a:r>
            <a:endParaRPr lang="en-GB" dirty="0"/>
          </a:p>
        </p:txBody>
      </p:sp>
      <p:sp>
        <p:nvSpPr>
          <p:cNvPr id="5" name="Slide Number Placeholder 4"/>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96591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R1- Jul 25</a:t>
            </a:r>
            <a:endParaRPr lang="en-GB" dirty="0"/>
          </a:p>
        </p:txBody>
      </p:sp>
      <p:sp>
        <p:nvSpPr>
          <p:cNvPr id="4" name="Footer Placeholder 3"/>
          <p:cNvSpPr>
            <a:spLocks noGrp="1"/>
          </p:cNvSpPr>
          <p:nvPr>
            <p:ph type="ftr" sz="quarter" idx="11"/>
          </p:nvPr>
        </p:nvSpPr>
        <p:spPr/>
        <p:txBody>
          <a:bodyPr/>
          <a:lstStyle/>
          <a:p>
            <a:r>
              <a:rPr lang="en-GB"/>
              <a:t>200923</a:t>
            </a:r>
            <a:endParaRPr lang="en-GB" dirty="0"/>
          </a:p>
        </p:txBody>
      </p:sp>
      <p:sp>
        <p:nvSpPr>
          <p:cNvPr id="5" name="Slide Number Placeholder 4"/>
          <p:cNvSpPr>
            <a:spLocks noGrp="1"/>
          </p:cNvSpPr>
          <p:nvPr>
            <p:ph type="sldNum" sz="quarter" idx="12"/>
          </p:nvPr>
        </p:nvSpPr>
        <p:spPr/>
        <p:txBody>
          <a:bodyPr/>
          <a:lstStyle/>
          <a:p>
            <a:fld id="{C6667DD5-1645-480F-9C7F-2EF8886F85CA}" type="slidenum">
              <a:rPr lang="en-GB" smtClean="0"/>
              <a:t>‹#›</a:t>
            </a:fld>
            <a:endParaRPr lang="en-GB" dirty="0"/>
          </a:p>
        </p:txBody>
      </p:sp>
    </p:spTree>
    <p:extLst>
      <p:ext uri="{BB962C8B-B14F-4D97-AF65-F5344CB8AC3E}">
        <p14:creationId xmlns:p14="http://schemas.microsoft.com/office/powerpoint/2010/main" val="222472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R1- Jul 25</a:t>
            </a:r>
            <a:endParaRPr lang="en-GB" dirty="0"/>
          </a:p>
        </p:txBody>
      </p:sp>
      <p:sp>
        <p:nvSpPr>
          <p:cNvPr id="5" name="Footer Placeholder 4"/>
          <p:cNvSpPr>
            <a:spLocks noGrp="1"/>
          </p:cNvSpPr>
          <p:nvPr>
            <p:ph type="ftr" sz="quarter" idx="11"/>
          </p:nvPr>
        </p:nvSpPr>
        <p:spPr/>
        <p:txBody>
          <a:bodyPr/>
          <a:lstStyle/>
          <a:p>
            <a:r>
              <a:rPr lang="en-GB"/>
              <a:t>200923</a:t>
            </a:r>
            <a:endParaRPr lang="en-GB" dirty="0"/>
          </a:p>
        </p:txBody>
      </p:sp>
      <p:sp>
        <p:nvSpPr>
          <p:cNvPr id="6" name="Slide Number Placeholder 5"/>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98925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27749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R1- Jul 25</a:t>
            </a:r>
            <a:endParaRPr lang="en-GB" dirty="0"/>
          </a:p>
        </p:txBody>
      </p:sp>
      <p:sp>
        <p:nvSpPr>
          <p:cNvPr id="8" name="Footer Placeholder 7"/>
          <p:cNvSpPr>
            <a:spLocks noGrp="1"/>
          </p:cNvSpPr>
          <p:nvPr>
            <p:ph type="ftr" sz="quarter" idx="11"/>
          </p:nvPr>
        </p:nvSpPr>
        <p:spPr/>
        <p:txBody>
          <a:bodyPr/>
          <a:lstStyle/>
          <a:p>
            <a:r>
              <a:rPr lang="en-GB"/>
              <a:t>200923</a:t>
            </a:r>
            <a:endParaRPr lang="en-GB" dirty="0"/>
          </a:p>
        </p:txBody>
      </p:sp>
      <p:sp>
        <p:nvSpPr>
          <p:cNvPr id="9" name="Slide Number Placeholder 8"/>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3328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R1- Jul 25</a:t>
            </a:r>
            <a:endParaRPr lang="en-GB" dirty="0"/>
          </a:p>
        </p:txBody>
      </p:sp>
      <p:sp>
        <p:nvSpPr>
          <p:cNvPr id="4" name="Footer Placeholder 3"/>
          <p:cNvSpPr>
            <a:spLocks noGrp="1"/>
          </p:cNvSpPr>
          <p:nvPr>
            <p:ph type="ftr" sz="quarter" idx="11"/>
          </p:nvPr>
        </p:nvSpPr>
        <p:spPr/>
        <p:txBody>
          <a:bodyPr/>
          <a:lstStyle/>
          <a:p>
            <a:r>
              <a:rPr lang="en-GB"/>
              <a:t>200923</a:t>
            </a:r>
            <a:endParaRPr lang="en-GB" dirty="0"/>
          </a:p>
        </p:txBody>
      </p:sp>
      <p:sp>
        <p:nvSpPr>
          <p:cNvPr id="5" name="Slide Number Placeholder 4"/>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412465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R1- Jul 25</a:t>
            </a:r>
            <a:endParaRPr lang="en-GB" dirty="0"/>
          </a:p>
        </p:txBody>
      </p:sp>
      <p:sp>
        <p:nvSpPr>
          <p:cNvPr id="3" name="Footer Placeholder 2"/>
          <p:cNvSpPr>
            <a:spLocks noGrp="1"/>
          </p:cNvSpPr>
          <p:nvPr>
            <p:ph type="ftr" sz="quarter" idx="11"/>
          </p:nvPr>
        </p:nvSpPr>
        <p:spPr/>
        <p:txBody>
          <a:bodyPr/>
          <a:lstStyle/>
          <a:p>
            <a:r>
              <a:rPr lang="en-GB"/>
              <a:t>200923</a:t>
            </a:r>
            <a:endParaRPr lang="en-GB" dirty="0"/>
          </a:p>
        </p:txBody>
      </p:sp>
      <p:sp>
        <p:nvSpPr>
          <p:cNvPr id="4" name="Slide Number Placeholder 3"/>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67007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385280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R1- Jul 25</a:t>
            </a:r>
            <a:endParaRPr lang="en-GB" dirty="0"/>
          </a:p>
        </p:txBody>
      </p:sp>
      <p:sp>
        <p:nvSpPr>
          <p:cNvPr id="6" name="Footer Placeholder 5"/>
          <p:cNvSpPr>
            <a:spLocks noGrp="1"/>
          </p:cNvSpPr>
          <p:nvPr>
            <p:ph type="ftr" sz="quarter" idx="11"/>
          </p:nvPr>
        </p:nvSpPr>
        <p:spPr/>
        <p:txBody>
          <a:bodyPr/>
          <a:lstStyle/>
          <a:p>
            <a:r>
              <a:rPr lang="en-GB"/>
              <a:t>200923</a:t>
            </a:r>
            <a:endParaRPr lang="en-GB" dirty="0"/>
          </a:p>
        </p:txBody>
      </p:sp>
      <p:sp>
        <p:nvSpPr>
          <p:cNvPr id="7" name="Slide Number Placeholder 6"/>
          <p:cNvSpPr>
            <a:spLocks noGrp="1"/>
          </p:cNvSpPr>
          <p:nvPr>
            <p:ph type="sldNum" sz="quarter" idx="12"/>
          </p:nvPr>
        </p:nvSpPr>
        <p:spPr/>
        <p:txBody>
          <a:bodyPr/>
          <a:lstStyle/>
          <a:p>
            <a:fld id="{4D414972-52DF-4C5D-B40C-F433E8C74321}" type="slidenum">
              <a:rPr lang="en-GB" smtClean="0"/>
              <a:t>‹#›</a:t>
            </a:fld>
            <a:endParaRPr lang="en-GB" dirty="0"/>
          </a:p>
        </p:txBody>
      </p:sp>
    </p:spTree>
    <p:extLst>
      <p:ext uri="{BB962C8B-B14F-4D97-AF65-F5344CB8AC3E}">
        <p14:creationId xmlns:p14="http://schemas.microsoft.com/office/powerpoint/2010/main" val="349925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latin typeface="Geometr706 Md BT" panose="020B0502020203020204" pitchFamily="34" charset="0"/>
              </a:defRPr>
            </a:lvl1pPr>
          </a:lstStyle>
          <a:p>
            <a:r>
              <a:rPr lang="en-US"/>
              <a:t>R1- Jul 25</a:t>
            </a:r>
            <a:endParaRPr lang="en-GB" dirty="0"/>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latin typeface="Geometr706 Md BT" panose="020B0502020203020204" pitchFamily="34" charset="0"/>
              </a:defRPr>
            </a:lvl1pPr>
          </a:lstStyle>
          <a:p>
            <a:r>
              <a:rPr lang="en-GB"/>
              <a:t>200923</a:t>
            </a:r>
            <a:endParaRPr lang="en-GB" dirty="0"/>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latin typeface="Geometr706 Md BT" panose="020B0502020203020204" pitchFamily="34" charset="0"/>
              </a:defRPr>
            </a:lvl1pPr>
          </a:lstStyle>
          <a:p>
            <a:fld id="{4D414972-52DF-4C5D-B40C-F433E8C74321}" type="slidenum">
              <a:rPr lang="en-GB" smtClean="0"/>
              <a:pPr/>
              <a:t>‹#›</a:t>
            </a:fld>
            <a:endParaRPr lang="en-GB" dirty="0"/>
          </a:p>
        </p:txBody>
      </p:sp>
    </p:spTree>
    <p:extLst>
      <p:ext uri="{BB962C8B-B14F-4D97-AF65-F5344CB8AC3E}">
        <p14:creationId xmlns:p14="http://schemas.microsoft.com/office/powerpoint/2010/main" val="318125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Geometr706 Md BT" panose="020B0502020203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metr706 Md BT" panose="020B0502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metr706 Md BT" panose="020B0502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metr706 Md BT" panose="020B0502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metr706 Md BT" panose="020B0502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metr706 Md BT" panose="020B0502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latin typeface="Geometr706 Md BT" panose="020B0502020203020204" pitchFamily="34" charset="0"/>
              </a:defRPr>
            </a:lvl1pPr>
          </a:lstStyle>
          <a:p>
            <a:r>
              <a:rPr lang="en-US"/>
              <a:t>R1- Jul 25</a:t>
            </a:r>
            <a:endParaRPr lang="en-GB" dirty="0"/>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latin typeface="Geometr706 Md BT" panose="020B0502020203020204" pitchFamily="34" charset="0"/>
              </a:defRPr>
            </a:lvl1pPr>
          </a:lstStyle>
          <a:p>
            <a:r>
              <a:rPr lang="en-GB"/>
              <a:t>200923</a:t>
            </a:r>
            <a:endParaRPr lang="en-GB" dirty="0"/>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latin typeface="Geometr706 Md BT" panose="020B0502020203020204" pitchFamily="34" charset="0"/>
              </a:defRPr>
            </a:lvl1pPr>
          </a:lstStyle>
          <a:p>
            <a:fld id="{C6667DD5-1645-480F-9C7F-2EF8886F85CA}" type="slidenum">
              <a:rPr lang="en-GB" smtClean="0"/>
              <a:pPr/>
              <a:t>‹#›</a:t>
            </a:fld>
            <a:endParaRPr lang="en-GB" dirty="0"/>
          </a:p>
        </p:txBody>
      </p:sp>
    </p:spTree>
    <p:extLst>
      <p:ext uri="{BB962C8B-B14F-4D97-AF65-F5344CB8AC3E}">
        <p14:creationId xmlns:p14="http://schemas.microsoft.com/office/powerpoint/2010/main" val="3466358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defTabSz="914400" rtl="0" eaLnBrk="1" latinLnBrk="0" hangingPunct="1">
        <a:spcBef>
          <a:spcPct val="0"/>
        </a:spcBef>
        <a:buNone/>
        <a:defRPr sz="4400" kern="1200">
          <a:solidFill>
            <a:schemeClr val="tx1"/>
          </a:solidFill>
          <a:latin typeface="Geometr706 Md BT" panose="020B0502020203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metr706 Md BT" panose="020B0502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metr706 Md BT" panose="020B0502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metr706 Md BT" panose="020B0502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metr706 Md BT" panose="020B0502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metr706 Md BT" panose="020B0502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ustomerservices@bemodern.co.uk" TargetMode="External"/><Relationship Id="rId5" Type="http://schemas.openxmlformats.org/officeDocument/2006/relationships/image" Target="../media/image30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8E9B53-617B-1914-6D25-BAA547B6AF94}"/>
              </a:ext>
            </a:extLst>
          </p:cNvPr>
          <p:cNvSpPr/>
          <p:nvPr/>
        </p:nvSpPr>
        <p:spPr>
          <a:xfrm>
            <a:off x="1484784" y="1742912"/>
            <a:ext cx="3888432" cy="90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eometr706 Md BT" panose="020B0502020203020204" pitchFamily="34" charset="0"/>
            </a:endParaRPr>
          </a:p>
        </p:txBody>
      </p:sp>
      <p:sp>
        <p:nvSpPr>
          <p:cNvPr id="13" name="Rectangle 12"/>
          <p:cNvSpPr/>
          <p:nvPr/>
        </p:nvSpPr>
        <p:spPr>
          <a:xfrm>
            <a:off x="1484784" y="1742912"/>
            <a:ext cx="3888432" cy="90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eometr706 Md BT" panose="020B0502020203020204" pitchFamily="34" charset="0"/>
            </a:endParaRPr>
          </a:p>
        </p:txBody>
      </p:sp>
      <p:sp>
        <p:nvSpPr>
          <p:cNvPr id="7" name="Rectangle 6">
            <a:extLst>
              <a:ext uri="{FF2B5EF4-FFF2-40B4-BE49-F238E27FC236}">
                <a16:creationId xmlns:a16="http://schemas.microsoft.com/office/drawing/2014/main" id="{3F18345C-4470-13EC-9D43-E276895D4C8C}"/>
              </a:ext>
            </a:extLst>
          </p:cNvPr>
          <p:cNvSpPr/>
          <p:nvPr/>
        </p:nvSpPr>
        <p:spPr>
          <a:xfrm>
            <a:off x="332656" y="2072680"/>
            <a:ext cx="6192688" cy="69127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Geometr706 Md BT" panose="020B0502020203020204" pitchFamily="34" charset="0"/>
            </a:endParaRPr>
          </a:p>
        </p:txBody>
      </p:sp>
      <p:pic>
        <p:nvPicPr>
          <p:cNvPr id="11" name="Picture 10">
            <a:extLst>
              <a:ext uri="{FF2B5EF4-FFF2-40B4-BE49-F238E27FC236}">
                <a16:creationId xmlns:a16="http://schemas.microsoft.com/office/drawing/2014/main" id="{5327AA91-EA6C-DBED-766B-8D77A5915A73}"/>
              </a:ext>
            </a:extLst>
          </p:cNvPr>
          <p:cNvPicPr>
            <a:picLocks noChangeAspect="1"/>
          </p:cNvPicPr>
          <p:nvPr/>
        </p:nvPicPr>
        <p:blipFill>
          <a:blip r:embed="rId2"/>
          <a:stretch>
            <a:fillRect/>
          </a:stretch>
        </p:blipFill>
        <p:spPr>
          <a:xfrm>
            <a:off x="1556792" y="416496"/>
            <a:ext cx="4022224" cy="901954"/>
          </a:xfrm>
          <a:prstGeom prst="rect">
            <a:avLst/>
          </a:prstGeom>
        </p:spPr>
      </p:pic>
      <p:sp>
        <p:nvSpPr>
          <p:cNvPr id="8" name="Rectangle 7"/>
          <p:cNvSpPr/>
          <p:nvPr/>
        </p:nvSpPr>
        <p:spPr>
          <a:xfrm>
            <a:off x="980728" y="2936776"/>
            <a:ext cx="4896544" cy="2308324"/>
          </a:xfrm>
          <a:prstGeom prst="rect">
            <a:avLst/>
          </a:prstGeom>
        </p:spPr>
        <p:txBody>
          <a:bodyPr wrap="square">
            <a:spAutoFit/>
          </a:bodyPr>
          <a:lstStyle/>
          <a:p>
            <a:pPr algn="ctr"/>
            <a:r>
              <a:rPr lang="en-US" sz="1600" b="1" dirty="0">
                <a:latin typeface="Geometr706 Md BT"/>
              </a:rPr>
              <a:t>Four-Sided Extruded Trim</a:t>
            </a:r>
          </a:p>
          <a:p>
            <a:pPr algn="ctr"/>
            <a:r>
              <a:rPr lang="en-GB" sz="1600" b="1" dirty="0">
                <a:latin typeface="Geometr706 Md BT"/>
              </a:rPr>
              <a:t>Instructions For Installation</a:t>
            </a:r>
          </a:p>
          <a:p>
            <a:pPr algn="ctr"/>
            <a:endParaRPr lang="en-GB" sz="1600" b="1" dirty="0">
              <a:latin typeface="Geometr706 Md BT"/>
            </a:endParaRPr>
          </a:p>
          <a:p>
            <a:pPr algn="ctr"/>
            <a:r>
              <a:rPr lang="en-US" sz="1600" dirty="0">
                <a:latin typeface="Geometr706 Md BT"/>
              </a:rPr>
              <a:t>(Surround &amp; Fire Supplied Separately)</a:t>
            </a:r>
            <a:endParaRPr lang="en-GB" sz="1600" dirty="0">
              <a:latin typeface="Geometr706 Md BT"/>
            </a:endParaRPr>
          </a:p>
          <a:p>
            <a:pPr algn="ctr"/>
            <a:endParaRPr lang="en-GB" sz="1600" b="1" dirty="0">
              <a:latin typeface="Geometr706 Md BT"/>
            </a:endParaRPr>
          </a:p>
          <a:p>
            <a:pPr algn="ctr"/>
            <a:r>
              <a:rPr lang="en-GB" sz="1600" b="1" dirty="0">
                <a:latin typeface="Geometr706 Md BT"/>
              </a:rPr>
              <a:t>Models Covered:</a:t>
            </a:r>
          </a:p>
          <a:p>
            <a:pPr algn="ctr"/>
            <a:endParaRPr lang="en-GB" sz="1600" b="1" dirty="0">
              <a:latin typeface="Geometr706 Md BT"/>
            </a:endParaRPr>
          </a:p>
          <a:p>
            <a:pPr algn="ctr"/>
            <a:r>
              <a:rPr lang="en-US" sz="1600" b="1" dirty="0">
                <a:latin typeface="Geometr706 Md BT"/>
              </a:rPr>
              <a:t>Four-Sided Extruded Trim</a:t>
            </a:r>
          </a:p>
          <a:p>
            <a:pPr algn="ctr"/>
            <a:endParaRPr lang="en-US" sz="1600" dirty="0">
              <a:latin typeface="Geometr706 Md BT"/>
            </a:endParaRPr>
          </a:p>
        </p:txBody>
      </p:sp>
      <p:sp>
        <p:nvSpPr>
          <p:cNvPr id="3" name="Footer Placeholder 2"/>
          <p:cNvSpPr>
            <a:spLocks noGrp="1"/>
          </p:cNvSpPr>
          <p:nvPr>
            <p:ph type="ftr" sz="quarter" idx="11"/>
          </p:nvPr>
        </p:nvSpPr>
        <p:spPr/>
        <p:txBody>
          <a:bodyPr/>
          <a:lstStyle/>
          <a:p>
            <a:r>
              <a:rPr lang="en-GB"/>
              <a:t>200923</a:t>
            </a:r>
            <a:endParaRPr lang="en-GB" dirty="0"/>
          </a:p>
        </p:txBody>
      </p:sp>
      <p:sp>
        <p:nvSpPr>
          <p:cNvPr id="5" name="Date Placeholder 4">
            <a:extLst>
              <a:ext uri="{FF2B5EF4-FFF2-40B4-BE49-F238E27FC236}">
                <a16:creationId xmlns:a16="http://schemas.microsoft.com/office/drawing/2014/main" id="{2735D035-6E27-993F-828A-72613AD5D0D2}"/>
              </a:ext>
            </a:extLst>
          </p:cNvPr>
          <p:cNvSpPr>
            <a:spLocks noGrp="1"/>
          </p:cNvSpPr>
          <p:nvPr>
            <p:ph type="dt" sz="half" idx="10"/>
          </p:nvPr>
        </p:nvSpPr>
        <p:spPr/>
        <p:txBody>
          <a:bodyPr/>
          <a:lstStyle/>
          <a:p>
            <a:r>
              <a:rPr lang="en-US"/>
              <a:t>R1- Jul 25</a:t>
            </a:r>
            <a:endParaRPr lang="en-GB" dirty="0"/>
          </a:p>
        </p:txBody>
      </p:sp>
      <p:sp>
        <p:nvSpPr>
          <p:cNvPr id="2" name="Slide Number Placeholder 1">
            <a:extLst>
              <a:ext uri="{FF2B5EF4-FFF2-40B4-BE49-F238E27FC236}">
                <a16:creationId xmlns:a16="http://schemas.microsoft.com/office/drawing/2014/main" id="{481688EE-047E-DECF-31A6-C465C6A33A43}"/>
              </a:ext>
            </a:extLst>
          </p:cNvPr>
          <p:cNvSpPr>
            <a:spLocks noGrp="1"/>
          </p:cNvSpPr>
          <p:nvPr>
            <p:ph type="sldNum" sz="quarter" idx="12"/>
          </p:nvPr>
        </p:nvSpPr>
        <p:spPr>
          <a:xfrm>
            <a:off x="5725244" y="9221095"/>
            <a:ext cx="1600200" cy="527403"/>
          </a:xfrm>
        </p:spPr>
        <p:txBody>
          <a:bodyPr/>
          <a:lstStyle/>
          <a:p>
            <a:fld id="{4D414972-52DF-4C5D-B40C-F433E8C74321}" type="slidenum">
              <a:rPr lang="en-GB" smtClean="0"/>
              <a:t>0</a:t>
            </a:fld>
            <a:endParaRPr lang="en-GB" dirty="0"/>
          </a:p>
        </p:txBody>
      </p:sp>
    </p:spTree>
    <p:extLst>
      <p:ext uri="{BB962C8B-B14F-4D97-AF65-F5344CB8AC3E}">
        <p14:creationId xmlns:p14="http://schemas.microsoft.com/office/powerpoint/2010/main" val="245298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C8AD45-4882-796D-E4F6-59CE0A90F333}"/>
              </a:ext>
            </a:extLst>
          </p:cNvPr>
          <p:cNvSpPr>
            <a:spLocks noGrp="1"/>
          </p:cNvSpPr>
          <p:nvPr>
            <p:ph type="dt" sz="half" idx="10"/>
          </p:nvPr>
        </p:nvSpPr>
        <p:spPr/>
        <p:txBody>
          <a:bodyPr/>
          <a:lstStyle/>
          <a:p>
            <a:r>
              <a:rPr lang="en-US"/>
              <a:t>R1- Jul 25</a:t>
            </a:r>
            <a:endParaRPr lang="en-GB" dirty="0"/>
          </a:p>
        </p:txBody>
      </p:sp>
      <p:sp>
        <p:nvSpPr>
          <p:cNvPr id="5" name="Footer Placeholder 4">
            <a:extLst>
              <a:ext uri="{FF2B5EF4-FFF2-40B4-BE49-F238E27FC236}">
                <a16:creationId xmlns:a16="http://schemas.microsoft.com/office/drawing/2014/main" id="{0D5F15F4-2610-7644-AA76-7F67535ABCA9}"/>
              </a:ext>
            </a:extLst>
          </p:cNvPr>
          <p:cNvSpPr>
            <a:spLocks noGrp="1"/>
          </p:cNvSpPr>
          <p:nvPr>
            <p:ph type="ftr" sz="quarter" idx="11"/>
          </p:nvPr>
        </p:nvSpPr>
        <p:spPr/>
        <p:txBody>
          <a:bodyPr/>
          <a:lstStyle/>
          <a:p>
            <a:r>
              <a:rPr lang="en-GB"/>
              <a:t>200923</a:t>
            </a:r>
            <a:endParaRPr lang="en-GB" dirty="0"/>
          </a:p>
        </p:txBody>
      </p:sp>
      <p:pic>
        <p:nvPicPr>
          <p:cNvPr id="7" name="Picture 6">
            <a:extLst>
              <a:ext uri="{FF2B5EF4-FFF2-40B4-BE49-F238E27FC236}">
                <a16:creationId xmlns:a16="http://schemas.microsoft.com/office/drawing/2014/main" id="{7899069A-10AE-1B1E-3867-30E13B915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a:extLst>
              <a:ext uri="{FF2B5EF4-FFF2-40B4-BE49-F238E27FC236}">
                <a16:creationId xmlns:a16="http://schemas.microsoft.com/office/drawing/2014/main" id="{51C5E62C-5A23-B068-5024-6785FE2D173E}"/>
              </a:ext>
            </a:extLst>
          </p:cNvPr>
          <p:cNvCxnSpPr/>
          <p:nvPr/>
        </p:nvCxnSpPr>
        <p:spPr>
          <a:xfrm>
            <a:off x="359987" y="848544"/>
            <a:ext cx="61380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6C61B4-2C3A-9A4A-C524-5A632BB499B2}"/>
              </a:ext>
            </a:extLst>
          </p:cNvPr>
          <p:cNvSpPr txBox="1"/>
          <p:nvPr/>
        </p:nvSpPr>
        <p:spPr>
          <a:xfrm>
            <a:off x="692696" y="1136576"/>
            <a:ext cx="5256584" cy="1554272"/>
          </a:xfrm>
          <a:prstGeom prst="rect">
            <a:avLst/>
          </a:prstGeom>
          <a:noFill/>
        </p:spPr>
        <p:txBody>
          <a:bodyPr wrap="square" rtlCol="0">
            <a:spAutoFit/>
          </a:bodyPr>
          <a:lstStyle/>
          <a:p>
            <a:r>
              <a:rPr lang="en-US" sz="1200" dirty="0">
                <a:latin typeface="Geometr706 Md BT" panose="020B0502020203020204"/>
              </a:rPr>
              <a:t>					</a:t>
            </a:r>
            <a:r>
              <a:rPr lang="en-US" sz="1200" b="1" dirty="0">
                <a:latin typeface="Geometr706 Md BT" panose="020B0502020203020204"/>
              </a:rPr>
              <a:t>Page</a:t>
            </a:r>
          </a:p>
          <a:p>
            <a:endParaRPr lang="en-US" sz="1200" b="1" dirty="0">
              <a:solidFill>
                <a:srgbClr val="FF0000"/>
              </a:solidFill>
              <a:latin typeface="Geometr706 Md BT" panose="020B0502020203020204"/>
            </a:endParaRPr>
          </a:p>
          <a:p>
            <a:r>
              <a:rPr lang="en-US" sz="1200" dirty="0">
                <a:latin typeface="Geometr706 Md BT" panose="020B0502020203020204"/>
              </a:rPr>
              <a:t>Parts, Fittings Supplied &amp; Important Note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eometr706 Md BT" panose="020B0502020203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eometr706 Md BT" panose="020B0502020203020204"/>
              </a:rPr>
              <a:t>Trim Installation				3-5</a:t>
            </a:r>
          </a:p>
          <a:p>
            <a:endParaRPr lang="en-US" sz="1200" dirty="0">
              <a:latin typeface="Geometr706 Md BT" panose="020B0502020203020204"/>
            </a:endParaRPr>
          </a:p>
          <a:p>
            <a:r>
              <a:rPr lang="en-US" sz="1200" dirty="0">
                <a:latin typeface="Geometr706 Md BT" panose="020B0502020203020204"/>
              </a:rPr>
              <a:t>Maintenance / Important Note			6</a:t>
            </a:r>
          </a:p>
          <a:p>
            <a:endParaRPr lang="en-US" sz="1100" dirty="0">
              <a:latin typeface="Geometr706 Md BT" panose="020B0502020203020204"/>
            </a:endParaRPr>
          </a:p>
        </p:txBody>
      </p:sp>
      <p:sp>
        <p:nvSpPr>
          <p:cNvPr id="10" name="Rectangle 9">
            <a:extLst>
              <a:ext uri="{FF2B5EF4-FFF2-40B4-BE49-F238E27FC236}">
                <a16:creationId xmlns:a16="http://schemas.microsoft.com/office/drawing/2014/main" id="{94C4E784-9890-6298-0D3E-78D55AD702E0}"/>
              </a:ext>
            </a:extLst>
          </p:cNvPr>
          <p:cNvSpPr/>
          <p:nvPr/>
        </p:nvSpPr>
        <p:spPr>
          <a:xfrm>
            <a:off x="332656" y="416496"/>
            <a:ext cx="5099759" cy="461665"/>
          </a:xfrm>
          <a:prstGeom prst="rect">
            <a:avLst/>
          </a:prstGeom>
        </p:spPr>
        <p:txBody>
          <a:bodyPr wrap="square">
            <a:spAutoFit/>
          </a:bodyPr>
          <a:lstStyle/>
          <a:p>
            <a:r>
              <a:rPr lang="en-GB" sz="2400" b="1" baseline="30000" dirty="0">
                <a:latin typeface="Geometr706 Md BT" panose="020B0502020203020204" pitchFamily="34" charset="0"/>
              </a:rPr>
              <a:t>Contents</a:t>
            </a:r>
            <a:endParaRPr lang="en-GB" sz="2400" dirty="0">
              <a:latin typeface="Geometr706 Md BT" panose="020B0502020203020204" pitchFamily="34" charset="0"/>
            </a:endParaRPr>
          </a:p>
        </p:txBody>
      </p:sp>
      <p:sp>
        <p:nvSpPr>
          <p:cNvPr id="3" name="Slide Number Placeholder 2">
            <a:extLst>
              <a:ext uri="{FF2B5EF4-FFF2-40B4-BE49-F238E27FC236}">
                <a16:creationId xmlns:a16="http://schemas.microsoft.com/office/drawing/2014/main" id="{0F66E504-E9B8-1BB4-5FF8-79D045598256}"/>
              </a:ext>
            </a:extLst>
          </p:cNvPr>
          <p:cNvSpPr>
            <a:spLocks noGrp="1"/>
          </p:cNvSpPr>
          <p:nvPr>
            <p:ph type="sldNum" sz="quarter" idx="12"/>
          </p:nvPr>
        </p:nvSpPr>
        <p:spPr/>
        <p:txBody>
          <a:bodyPr/>
          <a:lstStyle/>
          <a:p>
            <a:fld id="{4D414972-52DF-4C5D-B40C-F433E8C74321}" type="slidenum">
              <a:rPr lang="en-GB" smtClean="0"/>
              <a:t>1</a:t>
            </a:fld>
            <a:endParaRPr lang="en-GB" dirty="0"/>
          </a:p>
        </p:txBody>
      </p:sp>
    </p:spTree>
    <p:extLst>
      <p:ext uri="{BB962C8B-B14F-4D97-AF65-F5344CB8AC3E}">
        <p14:creationId xmlns:p14="http://schemas.microsoft.com/office/powerpoint/2010/main" val="328706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17F20-6D76-51C1-BC52-5B9D0C556CBB}"/>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CFF45C5-9364-94F3-ABFB-B65DCF65C1D5}"/>
              </a:ext>
            </a:extLst>
          </p:cNvPr>
          <p:cNvGraphicFramePr>
            <a:graphicFrameLocks noGrp="1"/>
          </p:cNvGraphicFramePr>
          <p:nvPr>
            <p:extLst>
              <p:ext uri="{D42A27DB-BD31-4B8C-83A1-F6EECF244321}">
                <p14:modId xmlns:p14="http://schemas.microsoft.com/office/powerpoint/2010/main" val="3606008649"/>
              </p:ext>
            </p:extLst>
          </p:nvPr>
        </p:nvGraphicFramePr>
        <p:xfrm>
          <a:off x="3519599" y="1418192"/>
          <a:ext cx="2930301" cy="2640244"/>
        </p:xfrm>
        <a:graphic>
          <a:graphicData uri="http://schemas.openxmlformats.org/drawingml/2006/table">
            <a:tbl>
              <a:tblPr firstRow="1" firstCol="1" bandRow="1">
                <a:tableStyleId>{D7AC3CCA-C797-4891-BE02-D94E43425B78}</a:tableStyleId>
              </a:tblPr>
              <a:tblGrid>
                <a:gridCol w="45385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460222">
                  <a:extLst>
                    <a:ext uri="{9D8B030D-6E8A-4147-A177-3AD203B41FA5}">
                      <a16:colId xmlns:a16="http://schemas.microsoft.com/office/drawing/2014/main" val="20003"/>
                    </a:ext>
                  </a:extLst>
                </a:gridCol>
              </a:tblGrid>
              <a:tr h="273008">
                <a:tc>
                  <a:txBody>
                    <a:bodyPr/>
                    <a:lstStyle/>
                    <a:p>
                      <a:r>
                        <a:rPr lang="en-US" sz="1200"/>
                        <a:t>REF</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PARTS</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DIAGRAM </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QTY</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88586">
                <a:tc>
                  <a:txBody>
                    <a:bodyPr/>
                    <a:lstStyle/>
                    <a:p>
                      <a:pPr algn="ctr"/>
                      <a:r>
                        <a:rPr lang="en-US" sz="1200" dirty="0">
                          <a:latin typeface="Geometr706 Md BT" panose="020B0502020203020204"/>
                        </a:rPr>
                        <a:t>D</a:t>
                      </a:r>
                    </a:p>
                    <a:p>
                      <a:pPr algn="ctr"/>
                      <a:endParaRPr lang="en-US" sz="1200" dirty="0">
                        <a:latin typeface="Geometr706 Md BT" panose="020B0502020203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Geometr706 Md BT" panose="020B0502020203020204"/>
                          <a:ea typeface="+mn-ea"/>
                          <a:cs typeface="+mn-cs"/>
                        </a:rPr>
                        <a:t>BOX-1</a:t>
                      </a: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p>
                      <a:pPr algn="ctr"/>
                      <a:endParaRPr lang="en-GB" sz="8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Geometr706 Md BT" panose="020B0502020203020204"/>
                          <a:ea typeface="+mn-ea"/>
                          <a:cs typeface="+mn-cs"/>
                        </a:rPr>
                        <a:t>Rivnut</a:t>
                      </a:r>
                      <a:endParaRPr kumimoji="0" lang="en-GB" sz="9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Geometr706 Md BT" panose="020B0502020203020204"/>
                        </a:rPr>
                        <a:t>2</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8586">
                <a:tc>
                  <a:txBody>
                    <a:bodyPr/>
                    <a:lstStyle/>
                    <a:p>
                      <a:pPr algn="ctr"/>
                      <a:r>
                        <a:rPr lang="en-US" sz="1200" dirty="0">
                          <a:latin typeface="Geometr706 Md BT" panose="020B0502020203020204"/>
                        </a:rPr>
                        <a:t>E</a:t>
                      </a:r>
                    </a:p>
                    <a:p>
                      <a:pPr algn="ctr"/>
                      <a:endParaRPr lang="en-US" sz="1200" dirty="0">
                        <a:latin typeface="Geometr706 Md BT" panose="020B0502020203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Geometr706 Md BT" panose="020B0502020203020204"/>
                          <a:ea typeface="+mn-ea"/>
                          <a:cs typeface="+mn-cs"/>
                        </a:rPr>
                        <a:t>BOX-1</a:t>
                      </a: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latin typeface="Geometr706 Md BT" panose="020B0502020203020204"/>
                        </a:rPr>
                        <a:t>Rivnut</a:t>
                      </a:r>
                      <a:r>
                        <a:rPr lang="en-US" sz="900" dirty="0">
                          <a:latin typeface="Geometr706 Md BT" panose="020B0502020203020204"/>
                        </a:rPr>
                        <a:t> Bolt</a:t>
                      </a:r>
                      <a:endParaRPr lang="en-GB" sz="900" dirty="0">
                        <a:latin typeface="Geometr706 Md BT" panose="020B0502020203020204"/>
                      </a:endParaRPr>
                    </a:p>
                    <a:p>
                      <a:endParaRPr lang="en-GB" sz="9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Geometr706 Md BT" panose="020B0502020203020204"/>
                        </a:rPr>
                        <a:t>2</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8586">
                <a:tc>
                  <a:txBody>
                    <a:bodyPr/>
                    <a:lstStyle/>
                    <a:p>
                      <a:pPr algn="ct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194341"/>
                  </a:ext>
                </a:extLst>
              </a:tr>
            </a:tbl>
          </a:graphicData>
        </a:graphic>
      </p:graphicFrame>
      <p:graphicFrame>
        <p:nvGraphicFramePr>
          <p:cNvPr id="7" name="Table 6">
            <a:extLst>
              <a:ext uri="{FF2B5EF4-FFF2-40B4-BE49-F238E27FC236}">
                <a16:creationId xmlns:a16="http://schemas.microsoft.com/office/drawing/2014/main" id="{25C6FFB9-227F-60B4-9B66-044F1A065957}"/>
              </a:ext>
            </a:extLst>
          </p:cNvPr>
          <p:cNvGraphicFramePr>
            <a:graphicFrameLocks noGrp="1"/>
          </p:cNvGraphicFramePr>
          <p:nvPr>
            <p:extLst>
              <p:ext uri="{D42A27DB-BD31-4B8C-83A1-F6EECF244321}">
                <p14:modId xmlns:p14="http://schemas.microsoft.com/office/powerpoint/2010/main" val="30212942"/>
              </p:ext>
            </p:extLst>
          </p:nvPr>
        </p:nvGraphicFramePr>
        <p:xfrm>
          <a:off x="382857" y="1414922"/>
          <a:ext cx="2930301" cy="2640338"/>
        </p:xfrm>
        <a:graphic>
          <a:graphicData uri="http://schemas.openxmlformats.org/drawingml/2006/table">
            <a:tbl>
              <a:tblPr firstRow="1" firstCol="1" bandRow="1">
                <a:tableStyleId>{D7AC3CCA-C797-4891-BE02-D94E43425B78}</a:tableStyleId>
              </a:tblPr>
              <a:tblGrid>
                <a:gridCol w="453855">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460222">
                  <a:extLst>
                    <a:ext uri="{9D8B030D-6E8A-4147-A177-3AD203B41FA5}">
                      <a16:colId xmlns:a16="http://schemas.microsoft.com/office/drawing/2014/main" val="20003"/>
                    </a:ext>
                  </a:extLst>
                </a:gridCol>
              </a:tblGrid>
              <a:tr h="279305">
                <a:tc>
                  <a:txBody>
                    <a:bodyPr/>
                    <a:lstStyle/>
                    <a:p>
                      <a:r>
                        <a:rPr lang="en-US" sz="1200" dirty="0"/>
                        <a:t>REF</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PARTS</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DIAGRAM </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QTY</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87011">
                <a:tc>
                  <a:txBody>
                    <a:bodyPr/>
                    <a:lstStyle/>
                    <a:p>
                      <a:pPr algn="ctr"/>
                      <a:r>
                        <a:rPr lang="en-US" sz="1200" dirty="0">
                          <a:latin typeface="Geometr706 Md BT" panose="020B0502020203020204"/>
                        </a:rPr>
                        <a:t>A</a:t>
                      </a:r>
                    </a:p>
                    <a:p>
                      <a:pPr algn="ctr"/>
                      <a:endParaRPr lang="en-US" sz="1200" dirty="0">
                        <a:latin typeface="Geometr706 Md BT" panose="020B0502020203020204"/>
                      </a:endParaRPr>
                    </a:p>
                    <a:p>
                      <a:pPr algn="ctr"/>
                      <a:r>
                        <a:rPr lang="en-US" sz="800" dirty="0">
                          <a:latin typeface="Geometr706 Md BT" panose="020B0502020203020204"/>
                        </a:rPr>
                        <a:t>BOX-1</a:t>
                      </a:r>
                      <a:endParaRPr lang="en-GB" sz="8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aseline="0" dirty="0">
                          <a:latin typeface="Geometr706 Md BT" panose="020B0502020203020204"/>
                        </a:rPr>
                        <a:t>Trim</a:t>
                      </a: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Geometr706 Md BT" panose="020B0502020203020204"/>
                        </a:rPr>
                        <a:t>1</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7011">
                <a:tc>
                  <a:txBody>
                    <a:bodyPr/>
                    <a:lstStyle/>
                    <a:p>
                      <a:pPr algn="ctr"/>
                      <a:r>
                        <a:rPr lang="en-US" sz="1200" dirty="0">
                          <a:latin typeface="Geometr706 Md BT" panose="020B0502020203020204"/>
                        </a:rPr>
                        <a:t>B</a:t>
                      </a:r>
                    </a:p>
                    <a:p>
                      <a:pPr algn="ctr"/>
                      <a:endParaRPr lang="en-US" sz="1200" dirty="0">
                        <a:latin typeface="Geometr706 Md BT" panose="020B0502020203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Geometr706 Md BT" panose="020B0502020203020204"/>
                          <a:ea typeface="+mn-ea"/>
                          <a:cs typeface="+mn-cs"/>
                        </a:rPr>
                        <a:t>BOX-1</a:t>
                      </a: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metr706 Md BT" panose="020B0502020203020204"/>
                          <a:ea typeface="+mn-ea"/>
                          <a:cs typeface="+mn-cs"/>
                        </a:rPr>
                        <a:t>Magnet</a:t>
                      </a:r>
                      <a:endParaRPr kumimoji="0" lang="en-US"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p>
                      <a:endParaRPr lang="en-GB" sz="9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Geometr706 Md BT" panose="020B0502020203020204"/>
                        </a:rPr>
                        <a:t>4</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7011">
                <a:tc>
                  <a:txBody>
                    <a:bodyPr/>
                    <a:lstStyle/>
                    <a:p>
                      <a:pPr algn="ctr"/>
                      <a:r>
                        <a:rPr lang="en-US" sz="1200" dirty="0">
                          <a:latin typeface="Geometr706 Md BT" panose="020B0502020203020204"/>
                        </a:rPr>
                        <a:t>C</a:t>
                      </a:r>
                    </a:p>
                    <a:p>
                      <a:pPr algn="ctr"/>
                      <a:endParaRPr lang="en-US" sz="1200" dirty="0">
                        <a:latin typeface="Geometr706 Md BT" panose="020B0502020203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Geometr706 Md BT" panose="020B0502020203020204"/>
                          <a:ea typeface="+mn-ea"/>
                          <a:cs typeface="+mn-cs"/>
                        </a:rPr>
                        <a:t>BOX-1</a:t>
                      </a: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Geometr706 Md BT" panose="020B0502020203020204"/>
                        <a:ea typeface="+mn-ea"/>
                        <a:cs typeface="+mn-cs"/>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dirty="0">
                          <a:latin typeface="Geometr706 Md BT" panose="020B0502020203020204"/>
                        </a:rPr>
                        <a:t>Screw</a:t>
                      </a:r>
                      <a:endParaRPr lang="en-GB" sz="9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Geometr706 Md BT" panose="020B0502020203020204"/>
                        </a:rPr>
                        <a:t>1</a:t>
                      </a:r>
                      <a:endParaRPr lang="en-GB" sz="1200" dirty="0">
                        <a:latin typeface="Geometr706 Md BT" panose="020B0502020203020204"/>
                      </a:endParaRPr>
                    </a:p>
                  </a:txBody>
                  <a:tcPr marL="91606" marR="91606" marT="45803" marB="458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45878"/>
                  </a:ext>
                </a:extLst>
              </a:tr>
            </a:tbl>
          </a:graphicData>
        </a:graphic>
      </p:graphicFrame>
      <p:pic>
        <p:nvPicPr>
          <p:cNvPr id="6" name="Picture 5">
            <a:extLst>
              <a:ext uri="{FF2B5EF4-FFF2-40B4-BE49-F238E27FC236}">
                <a16:creationId xmlns:a16="http://schemas.microsoft.com/office/drawing/2014/main" id="{86BCABF2-0AEC-380A-AC65-D16FF9D96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a:extLst>
              <a:ext uri="{FF2B5EF4-FFF2-40B4-BE49-F238E27FC236}">
                <a16:creationId xmlns:a16="http://schemas.microsoft.com/office/drawing/2014/main" id="{46CDB0B5-66AE-F72B-85E6-04258535C83B}"/>
              </a:ext>
            </a:extLst>
          </p:cNvPr>
          <p:cNvCxnSpPr>
            <a:cxnSpLocks/>
          </p:cNvCxnSpPr>
          <p:nvPr/>
        </p:nvCxnSpPr>
        <p:spPr>
          <a:xfrm>
            <a:off x="359987" y="848544"/>
            <a:ext cx="608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DAF4B1-C360-9875-80A2-EBEDBDFA1638}"/>
              </a:ext>
            </a:extLst>
          </p:cNvPr>
          <p:cNvCxnSpPr>
            <a:cxnSpLocks/>
          </p:cNvCxnSpPr>
          <p:nvPr/>
        </p:nvCxnSpPr>
        <p:spPr>
          <a:xfrm>
            <a:off x="377073" y="9129464"/>
            <a:ext cx="60728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C2CAFA-AF79-FC7A-1A92-8B316B74E3FD}"/>
              </a:ext>
            </a:extLst>
          </p:cNvPr>
          <p:cNvSpPr/>
          <p:nvPr/>
        </p:nvSpPr>
        <p:spPr>
          <a:xfrm>
            <a:off x="332656" y="927369"/>
            <a:ext cx="3627991" cy="307777"/>
          </a:xfrm>
          <a:prstGeom prst="rect">
            <a:avLst/>
          </a:prstGeom>
        </p:spPr>
        <p:txBody>
          <a:bodyPr wrap="square">
            <a:spAutoFit/>
          </a:bodyPr>
          <a:lstStyle/>
          <a:p>
            <a:r>
              <a:rPr lang="en-US" sz="1400" b="1" dirty="0">
                <a:latin typeface="Geometr706 Md BT" panose="020B0502020203020204"/>
              </a:rPr>
              <a:t>Parts &amp; Fittings Supplied.</a:t>
            </a:r>
            <a:endParaRPr lang="en-GB" sz="1400" b="1" dirty="0">
              <a:latin typeface="Geometr706 Md BT" panose="020B0502020203020204"/>
            </a:endParaRPr>
          </a:p>
        </p:txBody>
      </p:sp>
      <p:sp>
        <p:nvSpPr>
          <p:cNvPr id="3" name="Footer Placeholder 2">
            <a:extLst>
              <a:ext uri="{FF2B5EF4-FFF2-40B4-BE49-F238E27FC236}">
                <a16:creationId xmlns:a16="http://schemas.microsoft.com/office/drawing/2014/main" id="{19281077-B59A-F64C-8F9B-1CE951882273}"/>
              </a:ext>
            </a:extLst>
          </p:cNvPr>
          <p:cNvSpPr>
            <a:spLocks noGrp="1"/>
          </p:cNvSpPr>
          <p:nvPr>
            <p:ph type="ftr" sz="quarter" idx="11"/>
          </p:nvPr>
        </p:nvSpPr>
        <p:spPr/>
        <p:txBody>
          <a:bodyPr/>
          <a:lstStyle/>
          <a:p>
            <a:r>
              <a:rPr lang="en-GB"/>
              <a:t>200923</a:t>
            </a:r>
            <a:endParaRPr lang="en-GB" dirty="0"/>
          </a:p>
        </p:txBody>
      </p:sp>
      <p:sp>
        <p:nvSpPr>
          <p:cNvPr id="22" name="Rectangle 21">
            <a:extLst>
              <a:ext uri="{FF2B5EF4-FFF2-40B4-BE49-F238E27FC236}">
                <a16:creationId xmlns:a16="http://schemas.microsoft.com/office/drawing/2014/main" id="{6B0601EF-4005-37FB-F0DB-066AD46D560E}"/>
              </a:ext>
            </a:extLst>
          </p:cNvPr>
          <p:cNvSpPr/>
          <p:nvPr/>
        </p:nvSpPr>
        <p:spPr>
          <a:xfrm>
            <a:off x="348244" y="363592"/>
            <a:ext cx="5099759" cy="461665"/>
          </a:xfrm>
          <a:prstGeom prst="rect">
            <a:avLst/>
          </a:prstGeom>
        </p:spPr>
        <p:txBody>
          <a:bodyPr wrap="square">
            <a:spAutoFit/>
          </a:bodyPr>
          <a:lstStyle/>
          <a:p>
            <a:r>
              <a:rPr lang="en-GB" sz="2400" b="1" baseline="30000" dirty="0">
                <a:latin typeface="Geometr706 Md BT" panose="020B0502020203020204" pitchFamily="34" charset="0"/>
              </a:rPr>
              <a:t>Assembly &amp; Installation</a:t>
            </a:r>
            <a:r>
              <a:rPr lang="en-GB" sz="2400" b="1" dirty="0">
                <a:latin typeface="Geometr706 Md BT" panose="020B0502020203020204" pitchFamily="34" charset="0"/>
              </a:rPr>
              <a:t> </a:t>
            </a:r>
            <a:r>
              <a:rPr lang="en-GB" sz="2400" b="1" baseline="30000" dirty="0">
                <a:latin typeface="Geometr706 Md BT" panose="020B0502020203020204" pitchFamily="34" charset="0"/>
              </a:rPr>
              <a:t>Instructions</a:t>
            </a:r>
            <a:endParaRPr lang="en-GB" sz="2400" dirty="0">
              <a:latin typeface="Geometr706 Md BT" panose="020B0502020203020204" pitchFamily="34" charset="0"/>
            </a:endParaRPr>
          </a:p>
        </p:txBody>
      </p:sp>
      <p:sp>
        <p:nvSpPr>
          <p:cNvPr id="11" name="Date Placeholder 10">
            <a:extLst>
              <a:ext uri="{FF2B5EF4-FFF2-40B4-BE49-F238E27FC236}">
                <a16:creationId xmlns:a16="http://schemas.microsoft.com/office/drawing/2014/main" id="{ED0ADDD3-4019-95E4-47D5-96E4B9DF428A}"/>
              </a:ext>
            </a:extLst>
          </p:cNvPr>
          <p:cNvSpPr>
            <a:spLocks noGrp="1"/>
          </p:cNvSpPr>
          <p:nvPr>
            <p:ph type="dt" sz="half" idx="10"/>
          </p:nvPr>
        </p:nvSpPr>
        <p:spPr>
          <a:xfrm>
            <a:off x="404664" y="9201472"/>
            <a:ext cx="2304256" cy="527403"/>
          </a:xfrm>
        </p:spPr>
        <p:txBody>
          <a:bodyPr/>
          <a:lstStyle/>
          <a:p>
            <a:r>
              <a:rPr lang="en-US"/>
              <a:t>R1- Jul 25</a:t>
            </a:r>
            <a:endParaRPr lang="en-GB" dirty="0"/>
          </a:p>
        </p:txBody>
      </p:sp>
      <p:sp>
        <p:nvSpPr>
          <p:cNvPr id="17" name="Slide Number Placeholder 16">
            <a:extLst>
              <a:ext uri="{FF2B5EF4-FFF2-40B4-BE49-F238E27FC236}">
                <a16:creationId xmlns:a16="http://schemas.microsoft.com/office/drawing/2014/main" id="{1E042F53-1A1E-E8A8-4081-63E4E34BB8C3}"/>
              </a:ext>
            </a:extLst>
          </p:cNvPr>
          <p:cNvSpPr>
            <a:spLocks noGrp="1"/>
          </p:cNvSpPr>
          <p:nvPr>
            <p:ph type="sldNum" sz="quarter" idx="12"/>
          </p:nvPr>
        </p:nvSpPr>
        <p:spPr/>
        <p:txBody>
          <a:bodyPr/>
          <a:lstStyle/>
          <a:p>
            <a:fld id="{4D414972-52DF-4C5D-B40C-F433E8C74321}" type="slidenum">
              <a:rPr lang="en-GB" smtClean="0"/>
              <a:t>2</a:t>
            </a:fld>
            <a:endParaRPr lang="en-GB" dirty="0"/>
          </a:p>
        </p:txBody>
      </p:sp>
      <p:sp>
        <p:nvSpPr>
          <p:cNvPr id="4" name="TextBox 3">
            <a:extLst>
              <a:ext uri="{FF2B5EF4-FFF2-40B4-BE49-F238E27FC236}">
                <a16:creationId xmlns:a16="http://schemas.microsoft.com/office/drawing/2014/main" id="{0EAB0F8C-F4EC-A74E-988F-DBCACD0A52F5}"/>
              </a:ext>
            </a:extLst>
          </p:cNvPr>
          <p:cNvSpPr txBox="1"/>
          <p:nvPr/>
        </p:nvSpPr>
        <p:spPr>
          <a:xfrm>
            <a:off x="408973" y="7842277"/>
            <a:ext cx="6010877" cy="1107996"/>
          </a:xfrm>
          <a:prstGeom prst="rect">
            <a:avLst/>
          </a:prstGeom>
          <a:gradFill>
            <a:gsLst>
              <a:gs pos="2000">
                <a:schemeClr val="dk1">
                  <a:tint val="50000"/>
                  <a:satMod val="300000"/>
                </a:schemeClr>
              </a:gs>
              <a:gs pos="25000">
                <a:schemeClr val="dk1">
                  <a:tint val="37000"/>
                  <a:satMod val="300000"/>
                </a:schemeClr>
              </a:gs>
              <a:gs pos="55000">
                <a:schemeClr val="dk1">
                  <a:tint val="15000"/>
                  <a:satMod val="350000"/>
                </a:schemeClr>
              </a:gs>
            </a:gsLst>
            <a:lin ang="16200000" scaled="1"/>
          </a:gradFill>
          <a:ln>
            <a:solidFill>
              <a:schemeClr val="dk1">
                <a:shade val="95000"/>
                <a:satMod val="105000"/>
              </a:schemeClr>
            </a:solidFill>
          </a:ln>
        </p:spPr>
        <p:txBody>
          <a:bodyPr wrap="square">
            <a:spAutoFit/>
          </a:bodyPr>
          <a:lstStyle/>
          <a:p>
            <a:pPr algn="ctr"/>
            <a:r>
              <a:rPr lang="en-GB" sz="1100" b="1" dirty="0">
                <a:latin typeface="Geometr706 Md BT" panose="020B0502020203020204" pitchFamily="34" charset="0"/>
              </a:rPr>
              <a:t>IMPORTANT NOTE:</a:t>
            </a:r>
          </a:p>
          <a:p>
            <a:pPr lvl="0" algn="ctr"/>
            <a:r>
              <a:rPr lang="en-GB" sz="1100" dirty="0">
                <a:solidFill>
                  <a:prstClr val="black"/>
                </a:solidFill>
                <a:latin typeface="Geometr706 Md BT" panose="020B0502020203020204" pitchFamily="34" charset="0"/>
              </a:rPr>
              <a:t>Wall fixings (i.e. screws/wall plugs etc.) are not supplied as these are crucially dependent upon the type of wall and surface the Suite is going to be fixed too. </a:t>
            </a:r>
            <a:br>
              <a:rPr lang="en-GB" sz="1100" dirty="0">
                <a:solidFill>
                  <a:prstClr val="black"/>
                </a:solidFill>
                <a:latin typeface="Geometr706 Md BT" panose="020B0502020203020204" pitchFamily="34" charset="0"/>
              </a:rPr>
            </a:br>
            <a:r>
              <a:rPr lang="en-GB" sz="1100" dirty="0">
                <a:solidFill>
                  <a:prstClr val="black"/>
                </a:solidFill>
                <a:latin typeface="Geometr706 Md BT" panose="020B0502020203020204" pitchFamily="34" charset="0"/>
              </a:rPr>
              <a:t>The installer is therefore responsible for ensuring that suitable fittings are used as well as individual fitting situations and environments. All mechanical fixings, for holding the Suite in position, must be secured to a solid wall or structure.</a:t>
            </a:r>
          </a:p>
        </p:txBody>
      </p:sp>
      <p:pic>
        <p:nvPicPr>
          <p:cNvPr id="23" name="Picture 22">
            <a:extLst>
              <a:ext uri="{FF2B5EF4-FFF2-40B4-BE49-F238E27FC236}">
                <a16:creationId xmlns:a16="http://schemas.microsoft.com/office/drawing/2014/main" id="{6FD20D66-A7CE-462A-BD0F-BF2DE59274D8}"/>
              </a:ext>
            </a:extLst>
          </p:cNvPr>
          <p:cNvPicPr>
            <a:picLocks noChangeAspect="1"/>
          </p:cNvPicPr>
          <p:nvPr/>
        </p:nvPicPr>
        <p:blipFill>
          <a:blip r:embed="rId4">
            <a:biLevel thresh="75000"/>
          </a:blip>
          <a:srcRect l="24429" t="11723" r="27303" b="14650"/>
          <a:stretch>
            <a:fillRect/>
          </a:stretch>
        </p:blipFill>
        <p:spPr>
          <a:xfrm>
            <a:off x="5064850" y="2561673"/>
            <a:ext cx="720000" cy="617775"/>
          </a:xfrm>
          <a:prstGeom prst="rect">
            <a:avLst/>
          </a:prstGeom>
          <a:solidFill>
            <a:schemeClr val="bg1"/>
          </a:solidFill>
          <a:ln w="3175">
            <a:solidFill>
              <a:schemeClr val="tx1"/>
            </a:solidFill>
          </a:ln>
          <a:effectLst/>
        </p:spPr>
      </p:pic>
      <p:pic>
        <p:nvPicPr>
          <p:cNvPr id="30" name="Picture 29">
            <a:extLst>
              <a:ext uri="{FF2B5EF4-FFF2-40B4-BE49-F238E27FC236}">
                <a16:creationId xmlns:a16="http://schemas.microsoft.com/office/drawing/2014/main" id="{36127CBB-61C3-9014-88D9-81E020978840}"/>
              </a:ext>
            </a:extLst>
          </p:cNvPr>
          <p:cNvPicPr>
            <a:picLocks noChangeAspect="1"/>
          </p:cNvPicPr>
          <p:nvPr/>
        </p:nvPicPr>
        <p:blipFill>
          <a:blip r:embed="rId5">
            <a:biLevel thresh="75000"/>
          </a:blip>
          <a:srcRect l="16933" t="9053" r="26317" b="4382"/>
          <a:stretch>
            <a:fillRect/>
          </a:stretch>
        </p:blipFill>
        <p:spPr>
          <a:xfrm>
            <a:off x="5064850" y="1774273"/>
            <a:ext cx="720000" cy="617775"/>
          </a:xfrm>
          <a:prstGeom prst="rect">
            <a:avLst/>
          </a:prstGeom>
          <a:solidFill>
            <a:schemeClr val="bg1"/>
          </a:solidFill>
          <a:ln w="3175">
            <a:solidFill>
              <a:schemeClr val="tx1"/>
            </a:solidFill>
          </a:ln>
          <a:effectLst/>
        </p:spPr>
      </p:pic>
      <p:pic>
        <p:nvPicPr>
          <p:cNvPr id="33" name="Picture 32">
            <a:extLst>
              <a:ext uri="{FF2B5EF4-FFF2-40B4-BE49-F238E27FC236}">
                <a16:creationId xmlns:a16="http://schemas.microsoft.com/office/drawing/2014/main" id="{6EA5AA29-5825-473A-AB50-2C75F27783E4}"/>
              </a:ext>
            </a:extLst>
          </p:cNvPr>
          <p:cNvPicPr>
            <a:picLocks/>
          </p:cNvPicPr>
          <p:nvPr/>
        </p:nvPicPr>
        <p:blipFill>
          <a:blip r:embed="rId6">
            <a:biLevel thresh="75000"/>
          </a:blip>
          <a:srcRect l="20532" t="3794" r="20421" b="4358"/>
          <a:stretch>
            <a:fillRect/>
          </a:stretch>
        </p:blipFill>
        <p:spPr>
          <a:xfrm>
            <a:off x="1888570" y="2561490"/>
            <a:ext cx="720000" cy="630000"/>
          </a:xfrm>
          <a:prstGeom prst="rect">
            <a:avLst/>
          </a:prstGeom>
          <a:solidFill>
            <a:schemeClr val="bg1"/>
          </a:solidFill>
          <a:ln w="3175">
            <a:solidFill>
              <a:schemeClr val="tx1"/>
            </a:solidFill>
          </a:ln>
          <a:effectLst/>
        </p:spPr>
      </p:pic>
      <p:pic>
        <p:nvPicPr>
          <p:cNvPr id="34" name="Picture 33">
            <a:extLst>
              <a:ext uri="{FF2B5EF4-FFF2-40B4-BE49-F238E27FC236}">
                <a16:creationId xmlns:a16="http://schemas.microsoft.com/office/drawing/2014/main" id="{86263340-DC4A-A0DA-FA36-001ADD7F3876}"/>
              </a:ext>
            </a:extLst>
          </p:cNvPr>
          <p:cNvPicPr>
            <a:picLocks noChangeAspect="1"/>
          </p:cNvPicPr>
          <p:nvPr/>
        </p:nvPicPr>
        <p:blipFill>
          <a:blip r:embed="rId7">
            <a:biLevel thresh="75000"/>
          </a:blip>
          <a:srcRect l="18095" t="5027" r="22423" b="4241"/>
          <a:stretch>
            <a:fillRect/>
          </a:stretch>
        </p:blipFill>
        <p:spPr>
          <a:xfrm>
            <a:off x="1887893" y="3358317"/>
            <a:ext cx="720000" cy="617775"/>
          </a:xfrm>
          <a:prstGeom prst="rect">
            <a:avLst/>
          </a:prstGeom>
          <a:solidFill>
            <a:schemeClr val="bg1"/>
          </a:solidFill>
          <a:ln w="3175">
            <a:solidFill>
              <a:schemeClr val="tx1"/>
            </a:solidFill>
          </a:ln>
          <a:effectLst/>
        </p:spPr>
      </p:pic>
      <p:pic>
        <p:nvPicPr>
          <p:cNvPr id="35" name="Picture 34">
            <a:extLst>
              <a:ext uri="{FF2B5EF4-FFF2-40B4-BE49-F238E27FC236}">
                <a16:creationId xmlns:a16="http://schemas.microsoft.com/office/drawing/2014/main" id="{4078C5BF-9D29-A0E8-E51A-DB45CEF375AC}"/>
              </a:ext>
            </a:extLst>
          </p:cNvPr>
          <p:cNvPicPr>
            <a:picLocks/>
          </p:cNvPicPr>
          <p:nvPr/>
        </p:nvPicPr>
        <p:blipFill>
          <a:blip r:embed="rId8">
            <a:biLevel thresh="75000"/>
          </a:blip>
          <a:srcRect l="17857" r="17857"/>
          <a:stretch/>
        </p:blipFill>
        <p:spPr>
          <a:xfrm>
            <a:off x="1887893" y="1768527"/>
            <a:ext cx="720000" cy="630000"/>
          </a:xfrm>
          <a:prstGeom prst="rect">
            <a:avLst/>
          </a:prstGeom>
          <a:solidFill>
            <a:schemeClr val="bg1"/>
          </a:solidFill>
          <a:ln w="3175">
            <a:solidFill>
              <a:schemeClr val="tx1"/>
            </a:solidFill>
          </a:ln>
          <a:effectLst/>
        </p:spPr>
      </p:pic>
      <p:sp>
        <p:nvSpPr>
          <p:cNvPr id="2" name="TextBox 1">
            <a:extLst>
              <a:ext uri="{FF2B5EF4-FFF2-40B4-BE49-F238E27FC236}">
                <a16:creationId xmlns:a16="http://schemas.microsoft.com/office/drawing/2014/main" id="{871489F2-E228-70A9-C0D2-EACD56929AA7}"/>
              </a:ext>
            </a:extLst>
          </p:cNvPr>
          <p:cNvSpPr txBox="1"/>
          <p:nvPr/>
        </p:nvSpPr>
        <p:spPr>
          <a:xfrm>
            <a:off x="368300" y="4378889"/>
            <a:ext cx="6084888" cy="3108543"/>
          </a:xfrm>
          <a:prstGeom prst="rect">
            <a:avLst/>
          </a:prstGeom>
          <a:noFill/>
        </p:spPr>
        <p:txBody>
          <a:bodyPr wrap="square" rtlCol="0">
            <a:spAutoFit/>
          </a:bodyPr>
          <a:lstStyle/>
          <a:p>
            <a:r>
              <a:rPr lang="en-US" sz="1400" b="1" dirty="0">
                <a:latin typeface="Geometr706 Md BT" panose="020B0502020203020204"/>
              </a:rPr>
              <a:t>Before you start</a:t>
            </a:r>
          </a:p>
          <a:p>
            <a:r>
              <a:rPr lang="en-US" sz="1100" b="1" dirty="0">
                <a:latin typeface="Geometr706 Md BT" panose="020B0502020203020204"/>
              </a:rPr>
              <a:t>DO NOT </a:t>
            </a:r>
            <a:r>
              <a:rPr lang="en-US" sz="1100" dirty="0">
                <a:latin typeface="Geometr706 Md BT" panose="020B0502020203020204"/>
              </a:rPr>
              <a:t>dispose of the packaging until you have checked and made sure you have all the parts and fittings listed above. If not, contact: </a:t>
            </a:r>
            <a:r>
              <a:rPr lang="en-US" sz="1100" b="1" dirty="0">
                <a:latin typeface="Geometr706 Md BT" panose="020B0502020203020204"/>
              </a:rPr>
              <a:t>BE MODERN -  HELPLINE 0191 430 0901</a:t>
            </a:r>
          </a:p>
          <a:p>
            <a:r>
              <a:rPr lang="en-US" sz="1100" dirty="0">
                <a:latin typeface="Geometr706 Md BT" panose="020B0502020203020204"/>
              </a:rPr>
              <a:t>who will be able to assist you with this and any other problems you may encounter.</a:t>
            </a:r>
          </a:p>
          <a:p>
            <a:endParaRPr lang="en-US" sz="1100" dirty="0">
              <a:latin typeface="Geometr706 Md BT" panose="020B0502020203020204"/>
            </a:endParaRPr>
          </a:p>
          <a:p>
            <a:pPr algn="just"/>
            <a:r>
              <a:rPr lang="en-US" sz="1100" dirty="0">
                <a:latin typeface="Geometr706 Md BT" panose="020B0502020203020204"/>
              </a:rPr>
              <a:t>When you are ready to start, make sure that you have the right tools to hand, plenty of space and a clean dry working area.</a:t>
            </a:r>
          </a:p>
          <a:p>
            <a:pPr algn="just"/>
            <a:endParaRPr lang="en-US" sz="1100" dirty="0">
              <a:latin typeface="Geometr706 Md BT" panose="020B0502020203020204"/>
            </a:endParaRPr>
          </a:p>
          <a:p>
            <a:r>
              <a:rPr lang="en-US" sz="1100" b="1" dirty="0">
                <a:latin typeface="Geometr706 Md BT" panose="020B0502020203020204"/>
              </a:rPr>
              <a:t>NOTE: </a:t>
            </a:r>
            <a:r>
              <a:rPr lang="en-US" sz="1100" dirty="0">
                <a:latin typeface="Geometr706 Md BT" panose="020B0502020203020204"/>
              </a:rPr>
              <a:t>Protect the surface you are working on to prevent any possible damage to the fire surround or floor.</a:t>
            </a:r>
          </a:p>
          <a:p>
            <a:endParaRPr lang="en-US" sz="1100" dirty="0">
              <a:latin typeface="Geometr706 Md BT" panose="020B0502020203020204"/>
            </a:endParaRPr>
          </a:p>
          <a:p>
            <a:r>
              <a:rPr lang="en-US" sz="1400" b="1" dirty="0">
                <a:latin typeface="Geometr706 Md BT" panose="020B0502020203020204"/>
              </a:rPr>
              <a:t>Fire Instructions</a:t>
            </a:r>
          </a:p>
          <a:p>
            <a:r>
              <a:rPr lang="en-US" sz="1100" dirty="0">
                <a:latin typeface="Geometr706 Md BT" panose="020B0502020203020204"/>
              </a:rPr>
              <a:t>For fire operating instructions please refer to the separate instructions supplied with the fire.</a:t>
            </a:r>
          </a:p>
          <a:p>
            <a:endParaRPr lang="en-US" sz="1100" dirty="0">
              <a:latin typeface="Geometr706 Md BT" panose="020B0502020203020204"/>
            </a:endParaRPr>
          </a:p>
          <a:p>
            <a:r>
              <a:rPr lang="en-US" sz="1400" b="1" dirty="0">
                <a:latin typeface="Geometr706 Md BT" panose="020B0502020203020204"/>
              </a:rPr>
              <a:t>Care</a:t>
            </a:r>
          </a:p>
          <a:p>
            <a:r>
              <a:rPr lang="en-US" sz="1100" dirty="0">
                <a:latin typeface="Geometr706 Md BT" panose="020B0502020203020204"/>
              </a:rPr>
              <a:t>To maintain the appearance of your new trim we recommend that it is dusted using a lint free cloth. Never use any form of abrasive cleaning products.</a:t>
            </a:r>
          </a:p>
        </p:txBody>
      </p:sp>
      <p:cxnSp>
        <p:nvCxnSpPr>
          <p:cNvPr id="16" name="Straight Connector 15">
            <a:extLst>
              <a:ext uri="{FF2B5EF4-FFF2-40B4-BE49-F238E27FC236}">
                <a16:creationId xmlns:a16="http://schemas.microsoft.com/office/drawing/2014/main" id="{ED0269E8-9047-F5B1-4D77-3E6D2E6472E3}"/>
              </a:ext>
            </a:extLst>
          </p:cNvPr>
          <p:cNvCxnSpPr>
            <a:cxnSpLocks/>
          </p:cNvCxnSpPr>
          <p:nvPr/>
        </p:nvCxnSpPr>
        <p:spPr>
          <a:xfrm>
            <a:off x="377073" y="4259932"/>
            <a:ext cx="60761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p:cNvCxnSpPr>
            <a:cxnSpLocks/>
          </p:cNvCxnSpPr>
          <p:nvPr/>
        </p:nvCxnSpPr>
        <p:spPr>
          <a:xfrm>
            <a:off x="359987" y="84854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59987" y="912946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GB"/>
              <a:t>200923</a:t>
            </a:r>
          </a:p>
        </p:txBody>
      </p:sp>
      <p:sp>
        <p:nvSpPr>
          <p:cNvPr id="7" name="Date Placeholder 6">
            <a:extLst>
              <a:ext uri="{FF2B5EF4-FFF2-40B4-BE49-F238E27FC236}">
                <a16:creationId xmlns:a16="http://schemas.microsoft.com/office/drawing/2014/main" id="{C9DE86F3-2CC4-55F7-9574-D407344E06C0}"/>
              </a:ext>
            </a:extLst>
          </p:cNvPr>
          <p:cNvSpPr>
            <a:spLocks noGrp="1"/>
          </p:cNvSpPr>
          <p:nvPr>
            <p:ph type="dt" sz="half" idx="10"/>
          </p:nvPr>
        </p:nvSpPr>
        <p:spPr>
          <a:xfrm>
            <a:off x="342900" y="9181395"/>
            <a:ext cx="2294012" cy="527403"/>
          </a:xfrm>
        </p:spPr>
        <p:txBody>
          <a:bodyPr/>
          <a:lstStyle/>
          <a:p>
            <a:r>
              <a:rPr lang="en-US"/>
              <a:t>R1- Jul 25</a:t>
            </a:r>
            <a:endParaRPr lang="en-GB" dirty="0"/>
          </a:p>
        </p:txBody>
      </p:sp>
      <p:sp>
        <p:nvSpPr>
          <p:cNvPr id="15" name="Rectangle 14">
            <a:extLst>
              <a:ext uri="{FF2B5EF4-FFF2-40B4-BE49-F238E27FC236}">
                <a16:creationId xmlns:a16="http://schemas.microsoft.com/office/drawing/2014/main" id="{5DA9D275-B1A8-B40A-66C0-9C1DAAAA0D4C}"/>
              </a:ext>
            </a:extLst>
          </p:cNvPr>
          <p:cNvSpPr/>
          <p:nvPr/>
        </p:nvSpPr>
        <p:spPr>
          <a:xfrm>
            <a:off x="348244" y="363592"/>
            <a:ext cx="5099759" cy="461665"/>
          </a:xfrm>
          <a:prstGeom prst="rect">
            <a:avLst/>
          </a:prstGeom>
        </p:spPr>
        <p:txBody>
          <a:bodyPr wrap="square">
            <a:spAutoFit/>
          </a:bodyPr>
          <a:lstStyle/>
          <a:p>
            <a:r>
              <a:rPr lang="en-GB" sz="2400" b="1" baseline="30000" dirty="0">
                <a:latin typeface="Geometr706 Md BT" panose="020B0502020203020204" pitchFamily="34" charset="0"/>
              </a:rPr>
              <a:t>Assembly &amp; Installation</a:t>
            </a:r>
            <a:r>
              <a:rPr lang="en-GB" sz="2400" b="1" dirty="0">
                <a:latin typeface="Geometr706 Md BT" panose="020B0502020203020204" pitchFamily="34" charset="0"/>
              </a:rPr>
              <a:t> </a:t>
            </a:r>
            <a:r>
              <a:rPr lang="en-GB" sz="2400" b="1" baseline="30000" dirty="0">
                <a:latin typeface="Geometr706 Md BT" panose="020B0502020203020204" pitchFamily="34" charset="0"/>
              </a:rPr>
              <a:t>Instructions</a:t>
            </a:r>
            <a:endParaRPr lang="en-GB" sz="2400" dirty="0">
              <a:latin typeface="Geometr706 Md BT" panose="020B0502020203020204" pitchFamily="34" charset="0"/>
            </a:endParaRPr>
          </a:p>
        </p:txBody>
      </p:sp>
      <p:pic>
        <p:nvPicPr>
          <p:cNvPr id="17" name="Picture 16">
            <a:extLst>
              <a:ext uri="{FF2B5EF4-FFF2-40B4-BE49-F238E27FC236}">
                <a16:creationId xmlns:a16="http://schemas.microsoft.com/office/drawing/2014/main" id="{FD39D277-DF4E-580D-AD22-5842EDF8638D}"/>
              </a:ext>
            </a:extLst>
          </p:cNvPr>
          <p:cNvPicPr>
            <a:picLocks noChangeAspect="1"/>
          </p:cNvPicPr>
          <p:nvPr/>
        </p:nvPicPr>
        <p:blipFill>
          <a:blip r:embed="rId4">
            <a:grayscl/>
          </a:blip>
          <a:srcRect l="-854" t="-46357" r="-854" b="337"/>
          <a:stretch>
            <a:fillRect/>
          </a:stretch>
        </p:blipFill>
        <p:spPr>
          <a:xfrm>
            <a:off x="370587" y="1087526"/>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5" name="Rectangle 4"/>
          <p:cNvSpPr/>
          <p:nvPr/>
        </p:nvSpPr>
        <p:spPr>
          <a:xfrm>
            <a:off x="370587" y="1086647"/>
            <a:ext cx="2942140" cy="661720"/>
          </a:xfrm>
          <a:prstGeom prst="rect">
            <a:avLst/>
          </a:prstGeom>
          <a:noFill/>
        </p:spPr>
        <p:txBody>
          <a:bodyPr wrap="square">
            <a:spAutoFit/>
          </a:bodyPr>
          <a:lstStyle/>
          <a:p>
            <a:r>
              <a:rPr lang="en-US" sz="1000" b="1" dirty="0">
                <a:latin typeface="Geometr706 Md BT" panose="020B0502020203020204" pitchFamily="34" charset="0"/>
              </a:rPr>
              <a:t>Trim Installation</a:t>
            </a:r>
          </a:p>
          <a:p>
            <a:r>
              <a:rPr lang="en-US" sz="900" b="1" dirty="0">
                <a:latin typeface="Geometr706 Md BT" panose="020B0502020203020204" pitchFamily="34" charset="0"/>
              </a:rPr>
              <a:t>Important: </a:t>
            </a:r>
            <a:r>
              <a:rPr lang="en-US" sz="900" dirty="0">
                <a:latin typeface="Geometr706 Md BT" panose="020B0502020203020204" pitchFamily="34" charset="0"/>
              </a:rPr>
              <a:t>Before the fire is installed. The trim mounting kit must be fitted to the fire. For the fire installation, follow the installation instruction supplied with the fire.</a:t>
            </a:r>
          </a:p>
        </p:txBody>
      </p:sp>
      <p:pic>
        <p:nvPicPr>
          <p:cNvPr id="11" name="Picture 10">
            <a:extLst>
              <a:ext uri="{FF2B5EF4-FFF2-40B4-BE49-F238E27FC236}">
                <a16:creationId xmlns:a16="http://schemas.microsoft.com/office/drawing/2014/main" id="{39115996-CBDE-570A-FFEB-AD43F978A11C}"/>
              </a:ext>
            </a:extLst>
          </p:cNvPr>
          <p:cNvPicPr>
            <a:picLocks noChangeAspect="1"/>
          </p:cNvPicPr>
          <p:nvPr/>
        </p:nvPicPr>
        <p:blipFill>
          <a:blip r:embed="rId5">
            <a:grayscl/>
          </a:blip>
          <a:srcRect l="-2009" t="-49029" r="-2009" b="-311"/>
          <a:stretch>
            <a:fillRect/>
          </a:stretch>
        </p:blipFill>
        <p:spPr>
          <a:xfrm>
            <a:off x="3513362" y="1087526"/>
            <a:ext cx="2942140" cy="2376000"/>
          </a:xfrm>
          <a:prstGeom prst="rect">
            <a:avLst/>
          </a:prstGeom>
          <a:ln w="6350">
            <a:solidFill>
              <a:schemeClr val="tx1"/>
            </a:solidFill>
          </a:ln>
          <a:effectLst>
            <a:outerShdw blurRad="330200" dist="139700" dir="2700000" sx="139000" sy="139000" algn="tl" rotWithShape="0">
              <a:schemeClr val="bg1">
                <a:alpha val="0"/>
              </a:schemeClr>
            </a:outerShdw>
          </a:effectLst>
        </p:spPr>
      </p:pic>
      <p:cxnSp>
        <p:nvCxnSpPr>
          <p:cNvPr id="106" name="Straight Connector 105">
            <a:extLst>
              <a:ext uri="{FF2B5EF4-FFF2-40B4-BE49-F238E27FC236}">
                <a16:creationId xmlns:a16="http://schemas.microsoft.com/office/drawing/2014/main" id="{D5F649E2-3AB2-8CE4-5A2C-209B6BFEBE6D}"/>
              </a:ext>
            </a:extLst>
          </p:cNvPr>
          <p:cNvCxnSpPr>
            <a:cxnSpLocks/>
          </p:cNvCxnSpPr>
          <p:nvPr/>
        </p:nvCxnSpPr>
        <p:spPr>
          <a:xfrm>
            <a:off x="354961" y="3631778"/>
            <a:ext cx="610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E5EE7AC-D9B2-CBEA-99C1-6726B51149FE}"/>
              </a:ext>
            </a:extLst>
          </p:cNvPr>
          <p:cNvCxnSpPr>
            <a:cxnSpLocks/>
          </p:cNvCxnSpPr>
          <p:nvPr/>
        </p:nvCxnSpPr>
        <p:spPr>
          <a:xfrm>
            <a:off x="355347" y="6329598"/>
            <a:ext cx="60978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066878-678C-F642-C35C-140B8A9B056B}"/>
              </a:ext>
            </a:extLst>
          </p:cNvPr>
          <p:cNvSpPr>
            <a:spLocks noGrp="1"/>
          </p:cNvSpPr>
          <p:nvPr>
            <p:ph type="sldNum" sz="quarter" idx="12"/>
          </p:nvPr>
        </p:nvSpPr>
        <p:spPr/>
        <p:txBody>
          <a:bodyPr/>
          <a:lstStyle/>
          <a:p>
            <a:fld id="{4D414972-52DF-4C5D-B40C-F433E8C74321}" type="slidenum">
              <a:rPr lang="en-GB" smtClean="0"/>
              <a:t>3</a:t>
            </a:fld>
            <a:endParaRPr lang="en-GB" dirty="0"/>
          </a:p>
        </p:txBody>
      </p:sp>
      <p:pic>
        <p:nvPicPr>
          <p:cNvPr id="4" name="Picture 3">
            <a:extLst>
              <a:ext uri="{FF2B5EF4-FFF2-40B4-BE49-F238E27FC236}">
                <a16:creationId xmlns:a16="http://schemas.microsoft.com/office/drawing/2014/main" id="{D2130094-0EC6-BC63-9923-6DA1E87C0350}"/>
              </a:ext>
            </a:extLst>
          </p:cNvPr>
          <p:cNvPicPr>
            <a:picLocks noChangeAspect="1"/>
          </p:cNvPicPr>
          <p:nvPr/>
        </p:nvPicPr>
        <p:blipFill>
          <a:blip r:embed="rId6">
            <a:grayscl/>
          </a:blip>
          <a:srcRect l="14422" t="-6094" r="22834" b="16012"/>
          <a:stretch>
            <a:fillRect/>
          </a:stretch>
        </p:blipFill>
        <p:spPr>
          <a:xfrm>
            <a:off x="370587" y="3792626"/>
            <a:ext cx="2942140" cy="2376000"/>
          </a:xfrm>
          <a:prstGeom prst="rect">
            <a:avLst/>
          </a:prstGeom>
          <a:ln w="6350">
            <a:solidFill>
              <a:schemeClr val="tx1"/>
            </a:solidFill>
          </a:ln>
          <a:effectLst>
            <a:outerShdw blurRad="292100" dist="139700" dir="2700000" algn="tl" rotWithShape="0">
              <a:schemeClr val="bg1">
                <a:alpha val="0"/>
              </a:schemeClr>
            </a:outerShdw>
          </a:effectLst>
        </p:spPr>
      </p:pic>
      <p:pic>
        <p:nvPicPr>
          <p:cNvPr id="14" name="Picture 13">
            <a:extLst>
              <a:ext uri="{FF2B5EF4-FFF2-40B4-BE49-F238E27FC236}">
                <a16:creationId xmlns:a16="http://schemas.microsoft.com/office/drawing/2014/main" id="{2E9AA88A-70D7-20D7-B775-FEC32B3DEC16}"/>
              </a:ext>
            </a:extLst>
          </p:cNvPr>
          <p:cNvPicPr>
            <a:picLocks noChangeAspect="1"/>
          </p:cNvPicPr>
          <p:nvPr/>
        </p:nvPicPr>
        <p:blipFill>
          <a:blip r:embed="rId7">
            <a:grayscl/>
          </a:blip>
          <a:srcRect l="20669" t="26392" r="32723" b="6692"/>
          <a:stretch>
            <a:fillRect/>
          </a:stretch>
        </p:blipFill>
        <p:spPr>
          <a:xfrm>
            <a:off x="3513362" y="3792626"/>
            <a:ext cx="2942140" cy="2376000"/>
          </a:xfrm>
          <a:prstGeom prst="rect">
            <a:avLst/>
          </a:prstGeom>
          <a:ln w="6350">
            <a:solidFill>
              <a:schemeClr val="tx1"/>
            </a:solidFill>
          </a:ln>
          <a:effectLst>
            <a:outerShdw blurRad="330200" dist="139700" dir="2700000" sx="139000" sy="139000" algn="tl" rotWithShape="0">
              <a:schemeClr val="bg1">
                <a:alpha val="0"/>
              </a:schemeClr>
            </a:outerShdw>
          </a:effectLst>
        </p:spPr>
      </p:pic>
      <p:cxnSp>
        <p:nvCxnSpPr>
          <p:cNvPr id="34" name="Straight Connector 33">
            <a:extLst>
              <a:ext uri="{FF2B5EF4-FFF2-40B4-BE49-F238E27FC236}">
                <a16:creationId xmlns:a16="http://schemas.microsoft.com/office/drawing/2014/main" id="{5CEEB80F-BF7A-71F0-595E-E46DCF397979}"/>
              </a:ext>
            </a:extLst>
          </p:cNvPr>
          <p:cNvCxnSpPr>
            <a:cxnSpLocks/>
          </p:cNvCxnSpPr>
          <p:nvPr/>
        </p:nvCxnSpPr>
        <p:spPr>
          <a:xfrm flipV="1">
            <a:off x="4025201" y="2386013"/>
            <a:ext cx="375349" cy="32035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646717-216A-BC37-2275-D0F468ED274E}"/>
              </a:ext>
            </a:extLst>
          </p:cNvPr>
          <p:cNvCxnSpPr>
            <a:cxnSpLocks/>
          </p:cNvCxnSpPr>
          <p:nvPr/>
        </p:nvCxnSpPr>
        <p:spPr>
          <a:xfrm flipV="1">
            <a:off x="4476750" y="2193131"/>
            <a:ext cx="142875" cy="120958"/>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C3825E-F86B-1A09-B5B8-B8C05649C2AE}"/>
              </a:ext>
            </a:extLst>
          </p:cNvPr>
          <p:cNvSpPr/>
          <p:nvPr/>
        </p:nvSpPr>
        <p:spPr>
          <a:xfrm>
            <a:off x="3511277" y="1084009"/>
            <a:ext cx="2941911" cy="507831"/>
          </a:xfrm>
          <a:prstGeom prst="rect">
            <a:avLst/>
          </a:prstGeom>
          <a:noFill/>
        </p:spPr>
        <p:txBody>
          <a:bodyPr wrap="square">
            <a:spAutoFit/>
          </a:bodyPr>
          <a:lstStyle/>
          <a:p>
            <a:r>
              <a:rPr lang="en-US" sz="900" dirty="0">
                <a:latin typeface="Geometr706 Md BT" panose="020B0502020203020204" pitchFamily="34" charset="0"/>
              </a:rPr>
              <a:t>Place the supplied </a:t>
            </a:r>
            <a:r>
              <a:rPr lang="en-US" sz="900" dirty="0" err="1">
                <a:latin typeface="Geometr706 Md BT" panose="020B0502020203020204" pitchFamily="34" charset="0"/>
              </a:rPr>
              <a:t>rivnut</a:t>
            </a:r>
            <a:r>
              <a:rPr lang="en-US" sz="900" dirty="0">
                <a:latin typeface="Geometr706 Md BT" panose="020B0502020203020204" pitchFamily="34" charset="0"/>
              </a:rPr>
              <a:t> bolts through the hole in the fire from the rear. Holding the </a:t>
            </a:r>
            <a:r>
              <a:rPr lang="en-US" sz="900" dirty="0" err="1">
                <a:latin typeface="Geometr706 Md BT" panose="020B0502020203020204" pitchFamily="34" charset="0"/>
              </a:rPr>
              <a:t>rivnut</a:t>
            </a:r>
            <a:r>
              <a:rPr lang="en-US" sz="900" dirty="0">
                <a:latin typeface="Geometr706 Md BT" panose="020B0502020203020204" pitchFamily="34" charset="0"/>
              </a:rPr>
              <a:t> bolts in place. Securely tread the supplied </a:t>
            </a:r>
            <a:r>
              <a:rPr lang="en-US" sz="900" dirty="0" err="1">
                <a:latin typeface="Geometr706 Md BT" panose="020B0502020203020204" pitchFamily="34" charset="0"/>
              </a:rPr>
              <a:t>rivnuts</a:t>
            </a:r>
            <a:r>
              <a:rPr lang="en-US" sz="900" dirty="0">
                <a:latin typeface="Geometr706 Md BT" panose="020B0502020203020204" pitchFamily="34" charset="0"/>
              </a:rPr>
              <a:t> on to the bolts.</a:t>
            </a:r>
          </a:p>
        </p:txBody>
      </p:sp>
      <p:sp>
        <p:nvSpPr>
          <p:cNvPr id="56" name="Rectangle 55">
            <a:extLst>
              <a:ext uri="{FF2B5EF4-FFF2-40B4-BE49-F238E27FC236}">
                <a16:creationId xmlns:a16="http://schemas.microsoft.com/office/drawing/2014/main" id="{22C7F49A-02B1-BD68-316A-BB3FDA1CBE79}"/>
              </a:ext>
            </a:extLst>
          </p:cNvPr>
          <p:cNvSpPr/>
          <p:nvPr/>
        </p:nvSpPr>
        <p:spPr>
          <a:xfrm>
            <a:off x="370586" y="3788128"/>
            <a:ext cx="2942140" cy="230832"/>
          </a:xfrm>
          <a:prstGeom prst="rect">
            <a:avLst/>
          </a:prstGeom>
          <a:noFill/>
        </p:spPr>
        <p:txBody>
          <a:bodyPr wrap="square">
            <a:spAutoFit/>
          </a:bodyPr>
          <a:lstStyle/>
          <a:p>
            <a:r>
              <a:rPr lang="en-US" sz="900" dirty="0" err="1">
                <a:latin typeface="Geometr706 Md BT" panose="020B0502020203020204" pitchFamily="34" charset="0"/>
              </a:rPr>
              <a:t>Rivnuts</a:t>
            </a:r>
            <a:r>
              <a:rPr lang="en-US" sz="900" dirty="0">
                <a:latin typeface="Geometr706 Md BT" panose="020B0502020203020204" pitchFamily="34" charset="0"/>
              </a:rPr>
              <a:t> and bolts secured in place.</a:t>
            </a:r>
          </a:p>
        </p:txBody>
      </p:sp>
      <p:sp>
        <p:nvSpPr>
          <p:cNvPr id="74" name="Rectangle 73">
            <a:extLst>
              <a:ext uri="{FF2B5EF4-FFF2-40B4-BE49-F238E27FC236}">
                <a16:creationId xmlns:a16="http://schemas.microsoft.com/office/drawing/2014/main" id="{AFEE993E-3263-EE3C-88E6-9DEDB722F0BB}"/>
              </a:ext>
            </a:extLst>
          </p:cNvPr>
          <p:cNvSpPr/>
          <p:nvPr/>
        </p:nvSpPr>
        <p:spPr>
          <a:xfrm>
            <a:off x="3733714" y="5937806"/>
            <a:ext cx="2712311" cy="230832"/>
          </a:xfrm>
          <a:prstGeom prst="rect">
            <a:avLst/>
          </a:prstGeom>
          <a:noFill/>
        </p:spPr>
        <p:txBody>
          <a:bodyPr wrap="square">
            <a:spAutoFit/>
          </a:bodyPr>
          <a:lstStyle/>
          <a:p>
            <a:r>
              <a:rPr lang="en-US" sz="900" dirty="0">
                <a:latin typeface="Geometr706 Md BT" panose="020B0502020203020204" pitchFamily="34" charset="0"/>
              </a:rPr>
              <a:t>Remove the indicated middle screw.</a:t>
            </a:r>
          </a:p>
        </p:txBody>
      </p:sp>
      <p:sp>
        <p:nvSpPr>
          <p:cNvPr id="13" name="TextBox 12">
            <a:extLst>
              <a:ext uri="{FF2B5EF4-FFF2-40B4-BE49-F238E27FC236}">
                <a16:creationId xmlns:a16="http://schemas.microsoft.com/office/drawing/2014/main" id="{7AF55A50-A15B-6D26-18F1-AC41A825123A}"/>
              </a:ext>
            </a:extLst>
          </p:cNvPr>
          <p:cNvSpPr txBox="1">
            <a:spLocks/>
          </p:cNvSpPr>
          <p:nvPr/>
        </p:nvSpPr>
        <p:spPr>
          <a:xfrm>
            <a:off x="370585" y="3245023"/>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a:t>
            </a:r>
            <a:endParaRPr lang="en-GB" sz="1200" dirty="0">
              <a:solidFill>
                <a:schemeClr val="bg1"/>
              </a:solidFill>
            </a:endParaRPr>
          </a:p>
        </p:txBody>
      </p:sp>
      <p:sp>
        <p:nvSpPr>
          <p:cNvPr id="18" name="TextBox 17">
            <a:extLst>
              <a:ext uri="{FF2B5EF4-FFF2-40B4-BE49-F238E27FC236}">
                <a16:creationId xmlns:a16="http://schemas.microsoft.com/office/drawing/2014/main" id="{9F864C61-4A29-A8D4-5D0C-166F01DEB97C}"/>
              </a:ext>
            </a:extLst>
          </p:cNvPr>
          <p:cNvSpPr txBox="1">
            <a:spLocks noChangeAspect="1"/>
          </p:cNvSpPr>
          <p:nvPr/>
        </p:nvSpPr>
        <p:spPr>
          <a:xfrm>
            <a:off x="3516040" y="3241621"/>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2</a:t>
            </a:r>
            <a:endParaRPr lang="en-GB" sz="1200" dirty="0">
              <a:solidFill>
                <a:schemeClr val="bg1"/>
              </a:solidFill>
            </a:endParaRPr>
          </a:p>
        </p:txBody>
      </p:sp>
      <p:sp>
        <p:nvSpPr>
          <p:cNvPr id="20" name="TextBox 19">
            <a:extLst>
              <a:ext uri="{FF2B5EF4-FFF2-40B4-BE49-F238E27FC236}">
                <a16:creationId xmlns:a16="http://schemas.microsoft.com/office/drawing/2014/main" id="{C1F336F2-1423-BBEE-4FB8-1D95ABB6A6EC}"/>
              </a:ext>
            </a:extLst>
          </p:cNvPr>
          <p:cNvSpPr txBox="1">
            <a:spLocks/>
          </p:cNvSpPr>
          <p:nvPr/>
        </p:nvSpPr>
        <p:spPr>
          <a:xfrm>
            <a:off x="370656" y="5951439"/>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3</a:t>
            </a:r>
            <a:endParaRPr lang="en-GB" sz="1200" dirty="0">
              <a:solidFill>
                <a:schemeClr val="bg1"/>
              </a:solidFill>
            </a:endParaRPr>
          </a:p>
        </p:txBody>
      </p:sp>
      <p:sp>
        <p:nvSpPr>
          <p:cNvPr id="21" name="TextBox 20">
            <a:extLst>
              <a:ext uri="{FF2B5EF4-FFF2-40B4-BE49-F238E27FC236}">
                <a16:creationId xmlns:a16="http://schemas.microsoft.com/office/drawing/2014/main" id="{F2A72809-F4E8-8B8A-C4F4-E0075B1B1EC9}"/>
              </a:ext>
            </a:extLst>
          </p:cNvPr>
          <p:cNvSpPr txBox="1">
            <a:spLocks/>
          </p:cNvSpPr>
          <p:nvPr/>
        </p:nvSpPr>
        <p:spPr>
          <a:xfrm>
            <a:off x="3511277" y="5954559"/>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4</a:t>
            </a:r>
            <a:endParaRPr lang="en-GB" sz="1200" dirty="0">
              <a:solidFill>
                <a:schemeClr val="bg1"/>
              </a:solidFill>
            </a:endParaRPr>
          </a:p>
        </p:txBody>
      </p:sp>
      <p:pic>
        <p:nvPicPr>
          <p:cNvPr id="12" name="Picture 11">
            <a:extLst>
              <a:ext uri="{FF2B5EF4-FFF2-40B4-BE49-F238E27FC236}">
                <a16:creationId xmlns:a16="http://schemas.microsoft.com/office/drawing/2014/main" id="{C9670C61-03BF-0C76-30AA-AEEB0F4BF8F9}"/>
              </a:ext>
            </a:extLst>
          </p:cNvPr>
          <p:cNvPicPr>
            <a:picLocks noChangeAspect="1"/>
          </p:cNvPicPr>
          <p:nvPr/>
        </p:nvPicPr>
        <p:blipFill>
          <a:blip r:embed="rId8">
            <a:grayscl/>
          </a:blip>
          <a:srcRect l="22330" t="30904" r="32528" b="4286"/>
          <a:stretch>
            <a:fillRect/>
          </a:stretch>
        </p:blipFill>
        <p:spPr>
          <a:xfrm>
            <a:off x="370587" y="6511569"/>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24" name="Rectangle 23">
            <a:extLst>
              <a:ext uri="{FF2B5EF4-FFF2-40B4-BE49-F238E27FC236}">
                <a16:creationId xmlns:a16="http://schemas.microsoft.com/office/drawing/2014/main" id="{59C798F8-94CE-8B64-AA16-57E029E648C6}"/>
              </a:ext>
            </a:extLst>
          </p:cNvPr>
          <p:cNvSpPr/>
          <p:nvPr/>
        </p:nvSpPr>
        <p:spPr>
          <a:xfrm>
            <a:off x="587138" y="8657922"/>
            <a:ext cx="2726479" cy="230832"/>
          </a:xfrm>
          <a:prstGeom prst="rect">
            <a:avLst/>
          </a:prstGeom>
          <a:noFill/>
        </p:spPr>
        <p:txBody>
          <a:bodyPr wrap="square">
            <a:spAutoFit/>
          </a:bodyPr>
          <a:lstStyle/>
          <a:p>
            <a:r>
              <a:rPr lang="en-US" sz="900" dirty="0">
                <a:latin typeface="Geometr706 Md BT" panose="020B0502020203020204" pitchFamily="34" charset="0"/>
              </a:rPr>
              <a:t>Loosely fit the supplied screw.</a:t>
            </a:r>
          </a:p>
        </p:txBody>
      </p:sp>
      <p:cxnSp>
        <p:nvCxnSpPr>
          <p:cNvPr id="28" name="Straight Connector 27">
            <a:extLst>
              <a:ext uri="{FF2B5EF4-FFF2-40B4-BE49-F238E27FC236}">
                <a16:creationId xmlns:a16="http://schemas.microsoft.com/office/drawing/2014/main" id="{A8C4442A-D1DF-AB75-33CA-461FE5E415F9}"/>
              </a:ext>
            </a:extLst>
          </p:cNvPr>
          <p:cNvCxnSpPr>
            <a:cxnSpLocks/>
          </p:cNvCxnSpPr>
          <p:nvPr/>
        </p:nvCxnSpPr>
        <p:spPr>
          <a:xfrm flipV="1">
            <a:off x="1451610" y="7753350"/>
            <a:ext cx="452568" cy="381000"/>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47461C-1929-0FB5-ED4A-112931A7D67D}"/>
              </a:ext>
            </a:extLst>
          </p:cNvPr>
          <p:cNvSpPr txBox="1">
            <a:spLocks/>
          </p:cNvSpPr>
          <p:nvPr/>
        </p:nvSpPr>
        <p:spPr>
          <a:xfrm>
            <a:off x="370247" y="8668558"/>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5</a:t>
            </a:r>
            <a:endParaRPr lang="en-GB" sz="1200" dirty="0">
              <a:solidFill>
                <a:schemeClr val="bg1"/>
              </a:solidFill>
            </a:endParaRPr>
          </a:p>
        </p:txBody>
      </p:sp>
      <p:pic>
        <p:nvPicPr>
          <p:cNvPr id="41" name="Picture 40">
            <a:extLst>
              <a:ext uri="{FF2B5EF4-FFF2-40B4-BE49-F238E27FC236}">
                <a16:creationId xmlns:a16="http://schemas.microsoft.com/office/drawing/2014/main" id="{45E81202-A151-F4EE-3134-6B2A4C7A8468}"/>
              </a:ext>
            </a:extLst>
          </p:cNvPr>
          <p:cNvPicPr>
            <a:picLocks noChangeAspect="1"/>
          </p:cNvPicPr>
          <p:nvPr/>
        </p:nvPicPr>
        <p:blipFill>
          <a:blip r:embed="rId9">
            <a:grayscl/>
          </a:blip>
          <a:srcRect l="30688" t="37007" r="30688" b="7540"/>
          <a:stretch>
            <a:fillRect/>
          </a:stretch>
        </p:blipFill>
        <p:spPr>
          <a:xfrm>
            <a:off x="3510027" y="6506616"/>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44" name="Rectangle 43">
            <a:extLst>
              <a:ext uri="{FF2B5EF4-FFF2-40B4-BE49-F238E27FC236}">
                <a16:creationId xmlns:a16="http://schemas.microsoft.com/office/drawing/2014/main" id="{9ACF2D7D-DC7B-8119-7153-224D883AA860}"/>
              </a:ext>
            </a:extLst>
          </p:cNvPr>
          <p:cNvSpPr/>
          <p:nvPr/>
        </p:nvSpPr>
        <p:spPr>
          <a:xfrm>
            <a:off x="6858000" y="5783928"/>
            <a:ext cx="1351533" cy="600164"/>
          </a:xfrm>
          <a:prstGeom prst="rect">
            <a:avLst/>
          </a:prstGeom>
          <a:noFill/>
        </p:spPr>
        <p:txBody>
          <a:bodyPr wrap="square">
            <a:spAutoFit/>
          </a:bodyPr>
          <a:lstStyle/>
          <a:p>
            <a:endParaRPr lang="en-US" sz="1100" dirty="0">
              <a:latin typeface="Geometr706 Md BT" panose="020B0502020203020204" pitchFamily="34" charset="0"/>
            </a:endParaRPr>
          </a:p>
          <a:p>
            <a:endParaRPr lang="en-US" sz="1100" dirty="0">
              <a:latin typeface="Geometr706 Md BT" panose="020B0502020203020204" pitchFamily="34" charset="0"/>
            </a:endParaRPr>
          </a:p>
          <a:p>
            <a:endParaRPr lang="en-US" sz="1100" dirty="0">
              <a:latin typeface="Geometr706 Md BT" panose="020B0502020203020204" pitchFamily="34" charset="0"/>
            </a:endParaRPr>
          </a:p>
        </p:txBody>
      </p:sp>
      <p:sp>
        <p:nvSpPr>
          <p:cNvPr id="48" name="TextBox 47">
            <a:extLst>
              <a:ext uri="{FF2B5EF4-FFF2-40B4-BE49-F238E27FC236}">
                <a16:creationId xmlns:a16="http://schemas.microsoft.com/office/drawing/2014/main" id="{FE70E01E-D430-BC8A-843A-360F84690811}"/>
              </a:ext>
            </a:extLst>
          </p:cNvPr>
          <p:cNvSpPr txBox="1">
            <a:spLocks/>
          </p:cNvSpPr>
          <p:nvPr/>
        </p:nvSpPr>
        <p:spPr>
          <a:xfrm>
            <a:off x="3510094" y="8668513"/>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6</a:t>
            </a:r>
            <a:endParaRPr lang="en-GB" sz="1200" dirty="0">
              <a:solidFill>
                <a:schemeClr val="bg1"/>
              </a:solidFill>
            </a:endParaRPr>
          </a:p>
        </p:txBody>
      </p:sp>
      <p:cxnSp>
        <p:nvCxnSpPr>
          <p:cNvPr id="42" name="Straight Connector 41">
            <a:extLst>
              <a:ext uri="{FF2B5EF4-FFF2-40B4-BE49-F238E27FC236}">
                <a16:creationId xmlns:a16="http://schemas.microsoft.com/office/drawing/2014/main" id="{03EC1FA2-709D-6E44-4358-5343C21E1F02}"/>
              </a:ext>
            </a:extLst>
          </p:cNvPr>
          <p:cNvCxnSpPr>
            <a:cxnSpLocks/>
          </p:cNvCxnSpPr>
          <p:nvPr/>
        </p:nvCxnSpPr>
        <p:spPr>
          <a:xfrm flipV="1">
            <a:off x="5015801" y="2672778"/>
            <a:ext cx="375349" cy="32035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3302DB9-4466-0E03-920D-7C5D85D1BB6D}"/>
              </a:ext>
            </a:extLst>
          </p:cNvPr>
          <p:cNvCxnSpPr>
            <a:cxnSpLocks/>
          </p:cNvCxnSpPr>
          <p:nvPr/>
        </p:nvCxnSpPr>
        <p:spPr>
          <a:xfrm flipV="1">
            <a:off x="5467350" y="2479896"/>
            <a:ext cx="142875" cy="120958"/>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 name="Arrow: Left 9">
            <a:extLst>
              <a:ext uri="{FF2B5EF4-FFF2-40B4-BE49-F238E27FC236}">
                <a16:creationId xmlns:a16="http://schemas.microsoft.com/office/drawing/2014/main" id="{94813848-03C3-C6D2-18A2-B7BF487C876E}"/>
              </a:ext>
            </a:extLst>
          </p:cNvPr>
          <p:cNvSpPr/>
          <p:nvPr/>
        </p:nvSpPr>
        <p:spPr>
          <a:xfrm>
            <a:off x="5027976" y="2212431"/>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4380000"/>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Arrow: Left 15">
            <a:extLst>
              <a:ext uri="{FF2B5EF4-FFF2-40B4-BE49-F238E27FC236}">
                <a16:creationId xmlns:a16="http://schemas.microsoft.com/office/drawing/2014/main" id="{31CED8BC-0477-D818-76EC-FA0FFF2FCDC2}"/>
              </a:ext>
            </a:extLst>
          </p:cNvPr>
          <p:cNvSpPr/>
          <p:nvPr/>
        </p:nvSpPr>
        <p:spPr>
          <a:xfrm>
            <a:off x="4267200" y="2863602"/>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15180001"/>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Arrow: Left 18">
            <a:extLst>
              <a:ext uri="{FF2B5EF4-FFF2-40B4-BE49-F238E27FC236}">
                <a16:creationId xmlns:a16="http://schemas.microsoft.com/office/drawing/2014/main" id="{60A18B2B-856F-CEF4-8536-04E2EE2894F3}"/>
              </a:ext>
            </a:extLst>
          </p:cNvPr>
          <p:cNvSpPr/>
          <p:nvPr/>
        </p:nvSpPr>
        <p:spPr>
          <a:xfrm>
            <a:off x="4771838" y="5102550"/>
            <a:ext cx="418518" cy="363044"/>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15180001"/>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08FCA1C6-6F15-029A-5E5B-0AC30D2D0AE6}"/>
              </a:ext>
            </a:extLst>
          </p:cNvPr>
          <p:cNvSpPr/>
          <p:nvPr/>
        </p:nvSpPr>
        <p:spPr>
          <a:xfrm>
            <a:off x="1040579" y="8298243"/>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15180001"/>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C260006-B808-A7DD-653D-4021C2992C60}"/>
              </a:ext>
            </a:extLst>
          </p:cNvPr>
          <p:cNvSpPr/>
          <p:nvPr/>
        </p:nvSpPr>
        <p:spPr>
          <a:xfrm>
            <a:off x="3726629" y="8511872"/>
            <a:ext cx="2726479" cy="369332"/>
          </a:xfrm>
          <a:prstGeom prst="rect">
            <a:avLst/>
          </a:prstGeom>
          <a:noFill/>
        </p:spPr>
        <p:txBody>
          <a:bodyPr wrap="square">
            <a:spAutoFit/>
          </a:bodyPr>
          <a:lstStyle/>
          <a:p>
            <a:r>
              <a:rPr lang="en-US" sz="900" dirty="0">
                <a:latin typeface="Geometr706 Md BT" panose="020B0502020203020204" pitchFamily="34" charset="0"/>
              </a:rPr>
              <a:t>Leave the screw stepped off a couple of millimeters to aid the fitment of the trim.</a:t>
            </a:r>
          </a:p>
        </p:txBody>
      </p:sp>
    </p:spTree>
    <p:extLst>
      <p:ext uri="{BB962C8B-B14F-4D97-AF65-F5344CB8AC3E}">
        <p14:creationId xmlns:p14="http://schemas.microsoft.com/office/powerpoint/2010/main" val="106325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FE2D-F552-BA5C-7253-DB14AAD19CA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92795C-2442-E7BD-D426-0B3F19EF3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a:extLst>
              <a:ext uri="{FF2B5EF4-FFF2-40B4-BE49-F238E27FC236}">
                <a16:creationId xmlns:a16="http://schemas.microsoft.com/office/drawing/2014/main" id="{31D590A0-50F6-21E6-9CB8-2422DEAA2568}"/>
              </a:ext>
            </a:extLst>
          </p:cNvPr>
          <p:cNvCxnSpPr>
            <a:cxnSpLocks/>
          </p:cNvCxnSpPr>
          <p:nvPr/>
        </p:nvCxnSpPr>
        <p:spPr>
          <a:xfrm>
            <a:off x="359987" y="84854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F07ADD-595F-5BAE-9673-79BC35F20288}"/>
              </a:ext>
            </a:extLst>
          </p:cNvPr>
          <p:cNvCxnSpPr>
            <a:cxnSpLocks/>
          </p:cNvCxnSpPr>
          <p:nvPr/>
        </p:nvCxnSpPr>
        <p:spPr>
          <a:xfrm>
            <a:off x="359987" y="912946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6237D24-CEB1-DD56-B1A1-6381405828C1}"/>
              </a:ext>
            </a:extLst>
          </p:cNvPr>
          <p:cNvSpPr>
            <a:spLocks noGrp="1"/>
          </p:cNvSpPr>
          <p:nvPr>
            <p:ph type="ftr" sz="quarter" idx="11"/>
          </p:nvPr>
        </p:nvSpPr>
        <p:spPr/>
        <p:txBody>
          <a:bodyPr/>
          <a:lstStyle/>
          <a:p>
            <a:r>
              <a:rPr lang="en-GB"/>
              <a:t>200923</a:t>
            </a:r>
          </a:p>
        </p:txBody>
      </p:sp>
      <p:sp>
        <p:nvSpPr>
          <p:cNvPr id="7" name="Date Placeholder 6">
            <a:extLst>
              <a:ext uri="{FF2B5EF4-FFF2-40B4-BE49-F238E27FC236}">
                <a16:creationId xmlns:a16="http://schemas.microsoft.com/office/drawing/2014/main" id="{81867E8A-751A-9C1D-E4C5-B7E3AD44832C}"/>
              </a:ext>
            </a:extLst>
          </p:cNvPr>
          <p:cNvSpPr>
            <a:spLocks noGrp="1"/>
          </p:cNvSpPr>
          <p:nvPr>
            <p:ph type="dt" sz="half" idx="10"/>
          </p:nvPr>
        </p:nvSpPr>
        <p:spPr>
          <a:xfrm>
            <a:off x="342900" y="9181395"/>
            <a:ext cx="2294012" cy="527403"/>
          </a:xfrm>
        </p:spPr>
        <p:txBody>
          <a:bodyPr/>
          <a:lstStyle/>
          <a:p>
            <a:r>
              <a:rPr lang="en-US"/>
              <a:t>R1- Jul 25</a:t>
            </a:r>
            <a:endParaRPr lang="en-GB" dirty="0"/>
          </a:p>
        </p:txBody>
      </p:sp>
      <p:sp>
        <p:nvSpPr>
          <p:cNvPr id="15" name="Rectangle 14">
            <a:extLst>
              <a:ext uri="{FF2B5EF4-FFF2-40B4-BE49-F238E27FC236}">
                <a16:creationId xmlns:a16="http://schemas.microsoft.com/office/drawing/2014/main" id="{E1531084-69E3-CA24-9F36-A3F68959184D}"/>
              </a:ext>
            </a:extLst>
          </p:cNvPr>
          <p:cNvSpPr/>
          <p:nvPr/>
        </p:nvSpPr>
        <p:spPr>
          <a:xfrm>
            <a:off x="348244" y="363592"/>
            <a:ext cx="5099759" cy="461665"/>
          </a:xfrm>
          <a:prstGeom prst="rect">
            <a:avLst/>
          </a:prstGeom>
        </p:spPr>
        <p:txBody>
          <a:bodyPr wrap="square">
            <a:spAutoFit/>
          </a:bodyPr>
          <a:lstStyle/>
          <a:p>
            <a:r>
              <a:rPr lang="en-GB" sz="2400" b="1" baseline="30000" dirty="0">
                <a:latin typeface="Geometr706 Md BT" panose="020B0502020203020204" pitchFamily="34" charset="0"/>
              </a:rPr>
              <a:t>Assembly &amp; Installation</a:t>
            </a:r>
            <a:r>
              <a:rPr lang="en-GB" sz="2400" b="1" dirty="0">
                <a:latin typeface="Geometr706 Md BT" panose="020B0502020203020204" pitchFamily="34" charset="0"/>
              </a:rPr>
              <a:t> </a:t>
            </a:r>
            <a:r>
              <a:rPr lang="en-GB" sz="2400" b="1" baseline="30000" dirty="0">
                <a:latin typeface="Geometr706 Md BT" panose="020B0502020203020204" pitchFamily="34" charset="0"/>
              </a:rPr>
              <a:t>Instructions</a:t>
            </a:r>
            <a:endParaRPr lang="en-GB" sz="2400" dirty="0">
              <a:latin typeface="Geometr706 Md BT" panose="020B0502020203020204" pitchFamily="34" charset="0"/>
            </a:endParaRPr>
          </a:p>
        </p:txBody>
      </p:sp>
      <p:pic>
        <p:nvPicPr>
          <p:cNvPr id="17" name="Picture 16">
            <a:extLst>
              <a:ext uri="{FF2B5EF4-FFF2-40B4-BE49-F238E27FC236}">
                <a16:creationId xmlns:a16="http://schemas.microsoft.com/office/drawing/2014/main" id="{45044E85-885B-CB64-0DD5-540D89FA3BE0}"/>
              </a:ext>
            </a:extLst>
          </p:cNvPr>
          <p:cNvPicPr>
            <a:picLocks noChangeAspect="1"/>
          </p:cNvPicPr>
          <p:nvPr/>
        </p:nvPicPr>
        <p:blipFill>
          <a:blip r:embed="rId4">
            <a:grayscl/>
          </a:blip>
          <a:srcRect l="15174" r="15174"/>
          <a:stretch/>
        </p:blipFill>
        <p:spPr>
          <a:xfrm>
            <a:off x="370587" y="1087526"/>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5" name="Rectangle 4">
            <a:extLst>
              <a:ext uri="{FF2B5EF4-FFF2-40B4-BE49-F238E27FC236}">
                <a16:creationId xmlns:a16="http://schemas.microsoft.com/office/drawing/2014/main" id="{6552D051-384D-7A2A-3428-6809B17C291F}"/>
              </a:ext>
            </a:extLst>
          </p:cNvPr>
          <p:cNvSpPr/>
          <p:nvPr/>
        </p:nvSpPr>
        <p:spPr>
          <a:xfrm>
            <a:off x="370587" y="1086647"/>
            <a:ext cx="2942140" cy="369332"/>
          </a:xfrm>
          <a:prstGeom prst="rect">
            <a:avLst/>
          </a:prstGeom>
          <a:noFill/>
        </p:spPr>
        <p:txBody>
          <a:bodyPr wrap="square">
            <a:spAutoFit/>
          </a:bodyPr>
          <a:lstStyle/>
          <a:p>
            <a:r>
              <a:rPr lang="en-US" sz="900" dirty="0">
                <a:latin typeface="Geometr706 Md BT" panose="020B0502020203020204" pitchFamily="34" charset="0"/>
              </a:rPr>
              <a:t>Fit the fire in place as detailed in the fire instructions. </a:t>
            </a:r>
            <a:r>
              <a:rPr lang="en-US" sz="900" b="1" dirty="0">
                <a:latin typeface="Geometr706 Md BT" panose="020B0502020203020204" pitchFamily="34" charset="0"/>
              </a:rPr>
              <a:t>Note: </a:t>
            </a:r>
            <a:r>
              <a:rPr lang="en-US" sz="900" dirty="0">
                <a:latin typeface="Geometr706 Md BT" panose="020B0502020203020204" pitchFamily="34" charset="0"/>
              </a:rPr>
              <a:t>This should be undertaken by a Qualified Gas Fitter.</a:t>
            </a:r>
          </a:p>
        </p:txBody>
      </p:sp>
      <p:pic>
        <p:nvPicPr>
          <p:cNvPr id="11" name="Picture 10">
            <a:extLst>
              <a:ext uri="{FF2B5EF4-FFF2-40B4-BE49-F238E27FC236}">
                <a16:creationId xmlns:a16="http://schemas.microsoft.com/office/drawing/2014/main" id="{ADC7A7FB-6930-2C30-B34A-7AB3F975BF59}"/>
              </a:ext>
            </a:extLst>
          </p:cNvPr>
          <p:cNvPicPr>
            <a:picLocks noChangeAspect="1"/>
          </p:cNvPicPr>
          <p:nvPr/>
        </p:nvPicPr>
        <p:blipFill>
          <a:blip r:embed="rId5">
            <a:grayscl/>
          </a:blip>
          <a:srcRect l="84" t="-6680" r="25904" b="422"/>
          <a:stretch>
            <a:fillRect/>
          </a:stretch>
        </p:blipFill>
        <p:spPr>
          <a:xfrm>
            <a:off x="3513362" y="1087526"/>
            <a:ext cx="2942140" cy="2376000"/>
          </a:xfrm>
          <a:prstGeom prst="rect">
            <a:avLst/>
          </a:prstGeom>
          <a:ln w="6350">
            <a:solidFill>
              <a:schemeClr val="tx1"/>
            </a:solidFill>
          </a:ln>
          <a:effectLst>
            <a:outerShdw blurRad="330200" dist="139700" dir="2700000" sx="139000" sy="139000" algn="tl" rotWithShape="0">
              <a:schemeClr val="bg1">
                <a:alpha val="0"/>
              </a:schemeClr>
            </a:outerShdw>
          </a:effectLst>
        </p:spPr>
      </p:pic>
      <p:cxnSp>
        <p:nvCxnSpPr>
          <p:cNvPr id="106" name="Straight Connector 105">
            <a:extLst>
              <a:ext uri="{FF2B5EF4-FFF2-40B4-BE49-F238E27FC236}">
                <a16:creationId xmlns:a16="http://schemas.microsoft.com/office/drawing/2014/main" id="{3451A005-3E65-9D0F-5DB3-52AFEF02D3D1}"/>
              </a:ext>
            </a:extLst>
          </p:cNvPr>
          <p:cNvCxnSpPr>
            <a:cxnSpLocks/>
          </p:cNvCxnSpPr>
          <p:nvPr/>
        </p:nvCxnSpPr>
        <p:spPr>
          <a:xfrm>
            <a:off x="354961" y="3631778"/>
            <a:ext cx="610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BFBDB56-8D12-38CA-9B25-31327C41776F}"/>
              </a:ext>
            </a:extLst>
          </p:cNvPr>
          <p:cNvCxnSpPr>
            <a:cxnSpLocks/>
          </p:cNvCxnSpPr>
          <p:nvPr/>
        </p:nvCxnSpPr>
        <p:spPr>
          <a:xfrm>
            <a:off x="355347" y="6329598"/>
            <a:ext cx="60978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AFFC6A2-D5BD-444E-2616-8927527F1E7D}"/>
              </a:ext>
            </a:extLst>
          </p:cNvPr>
          <p:cNvSpPr>
            <a:spLocks noGrp="1"/>
          </p:cNvSpPr>
          <p:nvPr>
            <p:ph type="sldNum" sz="quarter" idx="12"/>
          </p:nvPr>
        </p:nvSpPr>
        <p:spPr/>
        <p:txBody>
          <a:bodyPr/>
          <a:lstStyle/>
          <a:p>
            <a:fld id="{4D414972-52DF-4C5D-B40C-F433E8C74321}" type="slidenum">
              <a:rPr lang="en-GB" smtClean="0"/>
              <a:t>4</a:t>
            </a:fld>
            <a:endParaRPr lang="en-GB" dirty="0"/>
          </a:p>
        </p:txBody>
      </p:sp>
      <p:pic>
        <p:nvPicPr>
          <p:cNvPr id="4" name="Picture 3">
            <a:extLst>
              <a:ext uri="{FF2B5EF4-FFF2-40B4-BE49-F238E27FC236}">
                <a16:creationId xmlns:a16="http://schemas.microsoft.com/office/drawing/2014/main" id="{9F4BA79E-3353-9E61-8994-75F77CC2263E}"/>
              </a:ext>
            </a:extLst>
          </p:cNvPr>
          <p:cNvPicPr>
            <a:picLocks noChangeAspect="1"/>
          </p:cNvPicPr>
          <p:nvPr/>
        </p:nvPicPr>
        <p:blipFill>
          <a:blip r:embed="rId6">
            <a:grayscl/>
          </a:blip>
          <a:srcRect l="15174" t="-9068" r="15174" b="9068"/>
          <a:stretch>
            <a:fillRect/>
          </a:stretch>
        </p:blipFill>
        <p:spPr>
          <a:xfrm>
            <a:off x="370587" y="3792626"/>
            <a:ext cx="2942140" cy="2376000"/>
          </a:xfrm>
          <a:prstGeom prst="rect">
            <a:avLst/>
          </a:prstGeom>
          <a:ln w="6350">
            <a:solidFill>
              <a:schemeClr val="tx1"/>
            </a:solidFill>
          </a:ln>
          <a:effectLst>
            <a:outerShdw blurRad="292100" dist="139700" dir="2700000" algn="tl" rotWithShape="0">
              <a:schemeClr val="bg1">
                <a:alpha val="0"/>
              </a:schemeClr>
            </a:outerShdw>
          </a:effectLst>
        </p:spPr>
      </p:pic>
      <p:pic>
        <p:nvPicPr>
          <p:cNvPr id="14" name="Picture 13">
            <a:extLst>
              <a:ext uri="{FF2B5EF4-FFF2-40B4-BE49-F238E27FC236}">
                <a16:creationId xmlns:a16="http://schemas.microsoft.com/office/drawing/2014/main" id="{FD1022EB-0C72-02E8-B93E-6DDD0AAA0A79}"/>
              </a:ext>
            </a:extLst>
          </p:cNvPr>
          <p:cNvPicPr>
            <a:picLocks noChangeAspect="1"/>
          </p:cNvPicPr>
          <p:nvPr/>
        </p:nvPicPr>
        <p:blipFill>
          <a:blip r:embed="rId7">
            <a:grayscl/>
          </a:blip>
          <a:srcRect l="6826" t="-3057" r="23974" b="3701"/>
          <a:stretch>
            <a:fillRect/>
          </a:stretch>
        </p:blipFill>
        <p:spPr>
          <a:xfrm>
            <a:off x="3513362" y="3792626"/>
            <a:ext cx="2942140" cy="2376000"/>
          </a:xfrm>
          <a:prstGeom prst="rect">
            <a:avLst/>
          </a:prstGeom>
          <a:ln w="6350">
            <a:solidFill>
              <a:schemeClr val="tx1"/>
            </a:solidFill>
          </a:ln>
          <a:effectLst>
            <a:outerShdw blurRad="330200" dist="139700" dir="2700000" sx="139000" sy="139000" algn="tl" rotWithShape="0">
              <a:schemeClr val="bg1">
                <a:alpha val="0"/>
              </a:schemeClr>
            </a:outerShdw>
          </a:effectLst>
        </p:spPr>
      </p:pic>
      <p:sp>
        <p:nvSpPr>
          <p:cNvPr id="37" name="Rectangle 36">
            <a:extLst>
              <a:ext uri="{FF2B5EF4-FFF2-40B4-BE49-F238E27FC236}">
                <a16:creationId xmlns:a16="http://schemas.microsoft.com/office/drawing/2014/main" id="{1A667505-B29E-57E8-17E1-DC98A860C2A3}"/>
              </a:ext>
            </a:extLst>
          </p:cNvPr>
          <p:cNvSpPr/>
          <p:nvPr/>
        </p:nvSpPr>
        <p:spPr>
          <a:xfrm>
            <a:off x="3511277" y="1084009"/>
            <a:ext cx="1679079" cy="784830"/>
          </a:xfrm>
          <a:prstGeom prst="rect">
            <a:avLst/>
          </a:prstGeom>
          <a:noFill/>
        </p:spPr>
        <p:txBody>
          <a:bodyPr wrap="square">
            <a:spAutoFit/>
          </a:bodyPr>
          <a:lstStyle/>
          <a:p>
            <a:r>
              <a:rPr lang="en-US" sz="900" dirty="0">
                <a:latin typeface="Geometr706 Md BT" panose="020B0502020203020204" pitchFamily="34" charset="0"/>
              </a:rPr>
              <a:t>Fit the 4 supplied magnet to the rear of the trim. The magnets should be placed on </a:t>
            </a:r>
          </a:p>
          <a:p>
            <a:r>
              <a:rPr lang="en-US" sz="900" dirty="0">
                <a:latin typeface="Geometr706 Md BT" panose="020B0502020203020204" pitchFamily="34" charset="0"/>
              </a:rPr>
              <a:t>each of the rear </a:t>
            </a:r>
          </a:p>
          <a:p>
            <a:r>
              <a:rPr lang="en-US" sz="900" dirty="0">
                <a:latin typeface="Geometr706 Md BT" panose="020B0502020203020204" pitchFamily="34" charset="0"/>
              </a:rPr>
              <a:t>corner brackets</a:t>
            </a:r>
          </a:p>
        </p:txBody>
      </p:sp>
      <p:sp>
        <p:nvSpPr>
          <p:cNvPr id="56" name="Rectangle 55">
            <a:extLst>
              <a:ext uri="{FF2B5EF4-FFF2-40B4-BE49-F238E27FC236}">
                <a16:creationId xmlns:a16="http://schemas.microsoft.com/office/drawing/2014/main" id="{CC2A249A-FA46-4E4B-21DB-88FC0ADA39D0}"/>
              </a:ext>
            </a:extLst>
          </p:cNvPr>
          <p:cNvSpPr/>
          <p:nvPr/>
        </p:nvSpPr>
        <p:spPr>
          <a:xfrm>
            <a:off x="370586" y="3788128"/>
            <a:ext cx="2942140" cy="230832"/>
          </a:xfrm>
          <a:prstGeom prst="rect">
            <a:avLst/>
          </a:prstGeom>
          <a:noFill/>
        </p:spPr>
        <p:txBody>
          <a:bodyPr wrap="square">
            <a:spAutoFit/>
          </a:bodyPr>
          <a:lstStyle/>
          <a:p>
            <a:r>
              <a:rPr lang="en-US" sz="900" dirty="0">
                <a:latin typeface="Geometr706 Md BT" panose="020B0502020203020204" pitchFamily="34" charset="0"/>
              </a:rPr>
              <a:t>Magnets need to be position to stand off 15mm.</a:t>
            </a:r>
          </a:p>
        </p:txBody>
      </p:sp>
      <p:sp>
        <p:nvSpPr>
          <p:cNvPr id="13" name="TextBox 12">
            <a:extLst>
              <a:ext uri="{FF2B5EF4-FFF2-40B4-BE49-F238E27FC236}">
                <a16:creationId xmlns:a16="http://schemas.microsoft.com/office/drawing/2014/main" id="{63DDF63C-864E-3C4C-40B2-38535FA84901}"/>
              </a:ext>
            </a:extLst>
          </p:cNvPr>
          <p:cNvSpPr txBox="1">
            <a:spLocks/>
          </p:cNvSpPr>
          <p:nvPr/>
        </p:nvSpPr>
        <p:spPr>
          <a:xfrm>
            <a:off x="370584" y="3243389"/>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7</a:t>
            </a:r>
            <a:endParaRPr lang="en-GB" sz="1200" dirty="0">
              <a:solidFill>
                <a:schemeClr val="bg1"/>
              </a:solidFill>
            </a:endParaRPr>
          </a:p>
        </p:txBody>
      </p:sp>
      <p:sp>
        <p:nvSpPr>
          <p:cNvPr id="18" name="TextBox 17">
            <a:extLst>
              <a:ext uri="{FF2B5EF4-FFF2-40B4-BE49-F238E27FC236}">
                <a16:creationId xmlns:a16="http://schemas.microsoft.com/office/drawing/2014/main" id="{74966CB0-9338-6FAA-376A-ADA765CC8514}"/>
              </a:ext>
            </a:extLst>
          </p:cNvPr>
          <p:cNvSpPr txBox="1">
            <a:spLocks/>
          </p:cNvSpPr>
          <p:nvPr/>
        </p:nvSpPr>
        <p:spPr>
          <a:xfrm>
            <a:off x="3516039" y="3246337"/>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8</a:t>
            </a:r>
            <a:endParaRPr lang="en-GB" sz="1200" dirty="0">
              <a:solidFill>
                <a:schemeClr val="bg1"/>
              </a:solidFill>
            </a:endParaRPr>
          </a:p>
        </p:txBody>
      </p:sp>
      <p:sp>
        <p:nvSpPr>
          <p:cNvPr id="20" name="TextBox 19">
            <a:extLst>
              <a:ext uri="{FF2B5EF4-FFF2-40B4-BE49-F238E27FC236}">
                <a16:creationId xmlns:a16="http://schemas.microsoft.com/office/drawing/2014/main" id="{670E17A2-DA04-8E0C-6753-CC5D1BD5E0BF}"/>
              </a:ext>
            </a:extLst>
          </p:cNvPr>
          <p:cNvSpPr txBox="1">
            <a:spLocks/>
          </p:cNvSpPr>
          <p:nvPr/>
        </p:nvSpPr>
        <p:spPr>
          <a:xfrm>
            <a:off x="370655" y="5949805"/>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9</a:t>
            </a:r>
            <a:endParaRPr lang="en-GB" sz="1200" dirty="0">
              <a:solidFill>
                <a:schemeClr val="bg1"/>
              </a:solidFill>
            </a:endParaRPr>
          </a:p>
        </p:txBody>
      </p:sp>
      <p:sp>
        <p:nvSpPr>
          <p:cNvPr id="21" name="TextBox 20">
            <a:extLst>
              <a:ext uri="{FF2B5EF4-FFF2-40B4-BE49-F238E27FC236}">
                <a16:creationId xmlns:a16="http://schemas.microsoft.com/office/drawing/2014/main" id="{627E8A4C-FC08-4D2A-DE75-1E848BF4B4F2}"/>
              </a:ext>
            </a:extLst>
          </p:cNvPr>
          <p:cNvSpPr txBox="1">
            <a:spLocks/>
          </p:cNvSpPr>
          <p:nvPr/>
        </p:nvSpPr>
        <p:spPr>
          <a:xfrm>
            <a:off x="3511277" y="5952925"/>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10</a:t>
            </a:r>
            <a:endParaRPr lang="en-GB" sz="1200" dirty="0">
              <a:solidFill>
                <a:schemeClr val="bg1"/>
              </a:solidFill>
            </a:endParaRPr>
          </a:p>
        </p:txBody>
      </p:sp>
      <p:pic>
        <p:nvPicPr>
          <p:cNvPr id="12" name="Picture 11">
            <a:extLst>
              <a:ext uri="{FF2B5EF4-FFF2-40B4-BE49-F238E27FC236}">
                <a16:creationId xmlns:a16="http://schemas.microsoft.com/office/drawing/2014/main" id="{5CC5145C-E73D-9BA4-7959-759F4911F51F}"/>
              </a:ext>
            </a:extLst>
          </p:cNvPr>
          <p:cNvPicPr>
            <a:picLocks noChangeAspect="1"/>
          </p:cNvPicPr>
          <p:nvPr/>
        </p:nvPicPr>
        <p:blipFill>
          <a:blip r:embed="rId8">
            <a:grayscl/>
          </a:blip>
          <a:srcRect l="7675" t="10819" r="31386" b="1691"/>
          <a:stretch>
            <a:fillRect/>
          </a:stretch>
        </p:blipFill>
        <p:spPr>
          <a:xfrm>
            <a:off x="370587" y="6511569"/>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38" name="TextBox 37">
            <a:extLst>
              <a:ext uri="{FF2B5EF4-FFF2-40B4-BE49-F238E27FC236}">
                <a16:creationId xmlns:a16="http://schemas.microsoft.com/office/drawing/2014/main" id="{81969A88-95B1-4579-1B56-B4944B9CDA92}"/>
              </a:ext>
            </a:extLst>
          </p:cNvPr>
          <p:cNvSpPr txBox="1">
            <a:spLocks/>
          </p:cNvSpPr>
          <p:nvPr/>
        </p:nvSpPr>
        <p:spPr>
          <a:xfrm>
            <a:off x="370247" y="8673274"/>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11</a:t>
            </a:r>
            <a:endParaRPr lang="en-GB" sz="1200" dirty="0">
              <a:solidFill>
                <a:schemeClr val="bg1"/>
              </a:solidFill>
            </a:endParaRPr>
          </a:p>
        </p:txBody>
      </p:sp>
      <p:pic>
        <p:nvPicPr>
          <p:cNvPr id="41" name="Picture 40">
            <a:extLst>
              <a:ext uri="{FF2B5EF4-FFF2-40B4-BE49-F238E27FC236}">
                <a16:creationId xmlns:a16="http://schemas.microsoft.com/office/drawing/2014/main" id="{AA5F8BA2-8ED1-1D65-6073-5FA92AE614B7}"/>
              </a:ext>
            </a:extLst>
          </p:cNvPr>
          <p:cNvPicPr>
            <a:picLocks noChangeAspect="1"/>
          </p:cNvPicPr>
          <p:nvPr/>
        </p:nvPicPr>
        <p:blipFill>
          <a:blip r:embed="rId9"/>
          <a:srcRect l="6040" t="-280" r="24308" b="280"/>
          <a:stretch>
            <a:fillRect/>
          </a:stretch>
        </p:blipFill>
        <p:spPr>
          <a:xfrm>
            <a:off x="3510027" y="6506616"/>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44" name="Rectangle 43">
            <a:extLst>
              <a:ext uri="{FF2B5EF4-FFF2-40B4-BE49-F238E27FC236}">
                <a16:creationId xmlns:a16="http://schemas.microsoft.com/office/drawing/2014/main" id="{8AEF243A-A01D-0D3E-9631-71E49269E527}"/>
              </a:ext>
            </a:extLst>
          </p:cNvPr>
          <p:cNvSpPr/>
          <p:nvPr/>
        </p:nvSpPr>
        <p:spPr>
          <a:xfrm>
            <a:off x="6858000" y="5783928"/>
            <a:ext cx="1351533" cy="600164"/>
          </a:xfrm>
          <a:prstGeom prst="rect">
            <a:avLst/>
          </a:prstGeom>
          <a:noFill/>
        </p:spPr>
        <p:txBody>
          <a:bodyPr wrap="square">
            <a:spAutoFit/>
          </a:bodyPr>
          <a:lstStyle/>
          <a:p>
            <a:endParaRPr lang="en-US" sz="1100" dirty="0">
              <a:latin typeface="Geometr706 Md BT" panose="020B0502020203020204" pitchFamily="34" charset="0"/>
            </a:endParaRPr>
          </a:p>
          <a:p>
            <a:endParaRPr lang="en-US" sz="1100" dirty="0">
              <a:latin typeface="Geometr706 Md BT" panose="020B0502020203020204" pitchFamily="34" charset="0"/>
            </a:endParaRPr>
          </a:p>
          <a:p>
            <a:endParaRPr lang="en-US" sz="1100" dirty="0">
              <a:latin typeface="Geometr706 Md BT" panose="020B0502020203020204" pitchFamily="34" charset="0"/>
            </a:endParaRPr>
          </a:p>
        </p:txBody>
      </p:sp>
      <p:sp>
        <p:nvSpPr>
          <p:cNvPr id="48" name="TextBox 47">
            <a:extLst>
              <a:ext uri="{FF2B5EF4-FFF2-40B4-BE49-F238E27FC236}">
                <a16:creationId xmlns:a16="http://schemas.microsoft.com/office/drawing/2014/main" id="{D7C296A7-61B3-7353-7442-CA7DCC1C6E4F}"/>
              </a:ext>
            </a:extLst>
          </p:cNvPr>
          <p:cNvSpPr txBox="1">
            <a:spLocks/>
          </p:cNvSpPr>
          <p:nvPr/>
        </p:nvSpPr>
        <p:spPr>
          <a:xfrm>
            <a:off x="3510094" y="8666879"/>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12</a:t>
            </a:r>
            <a:endParaRPr lang="en-GB" sz="1200" dirty="0">
              <a:solidFill>
                <a:schemeClr val="bg1"/>
              </a:solidFill>
            </a:endParaRPr>
          </a:p>
        </p:txBody>
      </p:sp>
      <p:cxnSp>
        <p:nvCxnSpPr>
          <p:cNvPr id="42" name="Straight Connector 41">
            <a:extLst>
              <a:ext uri="{FF2B5EF4-FFF2-40B4-BE49-F238E27FC236}">
                <a16:creationId xmlns:a16="http://schemas.microsoft.com/office/drawing/2014/main" id="{85245FE5-3620-D703-D8CD-674976F3FA84}"/>
              </a:ext>
            </a:extLst>
          </p:cNvPr>
          <p:cNvCxnSpPr>
            <a:cxnSpLocks/>
          </p:cNvCxnSpPr>
          <p:nvPr/>
        </p:nvCxnSpPr>
        <p:spPr>
          <a:xfrm flipH="1" flipV="1">
            <a:off x="5867400" y="1464303"/>
            <a:ext cx="358775" cy="15398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 name="Arrow: Left 9">
            <a:extLst>
              <a:ext uri="{FF2B5EF4-FFF2-40B4-BE49-F238E27FC236}">
                <a16:creationId xmlns:a16="http://schemas.microsoft.com/office/drawing/2014/main" id="{7FF91109-3CAD-F0BB-FE87-60867A9566EB}"/>
              </a:ext>
            </a:extLst>
          </p:cNvPr>
          <p:cNvSpPr/>
          <p:nvPr/>
        </p:nvSpPr>
        <p:spPr>
          <a:xfrm>
            <a:off x="5366920" y="2169088"/>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2496067" lon="17702378" rev="16959635"/>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Arrow: Left 15">
            <a:extLst>
              <a:ext uri="{FF2B5EF4-FFF2-40B4-BE49-F238E27FC236}">
                <a16:creationId xmlns:a16="http://schemas.microsoft.com/office/drawing/2014/main" id="{39C90E92-7BEF-C224-ADF1-9628D63A9461}"/>
              </a:ext>
            </a:extLst>
          </p:cNvPr>
          <p:cNvSpPr/>
          <p:nvPr/>
        </p:nvSpPr>
        <p:spPr>
          <a:xfrm>
            <a:off x="1248606" y="2437054"/>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15180001"/>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5A2FCD17-4BED-E21C-C97D-12E424BB5563}"/>
              </a:ext>
            </a:extLst>
          </p:cNvPr>
          <p:cNvSpPr/>
          <p:nvPr/>
        </p:nvSpPr>
        <p:spPr>
          <a:xfrm>
            <a:off x="1943206" y="7519847"/>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128803" lon="3808373" rev="15180001"/>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B99AB694-A9D1-D28B-4513-6511AED482D4}"/>
              </a:ext>
            </a:extLst>
          </p:cNvPr>
          <p:cNvCxnSpPr>
            <a:cxnSpLocks/>
          </p:cNvCxnSpPr>
          <p:nvPr/>
        </p:nvCxnSpPr>
        <p:spPr>
          <a:xfrm flipH="1" flipV="1">
            <a:off x="4822056" y="1688038"/>
            <a:ext cx="358775" cy="15398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119501-2FF0-C2A5-15ED-C5C5601B8A18}"/>
              </a:ext>
            </a:extLst>
          </p:cNvPr>
          <p:cNvCxnSpPr>
            <a:cxnSpLocks/>
          </p:cNvCxnSpPr>
          <p:nvPr/>
        </p:nvCxnSpPr>
        <p:spPr>
          <a:xfrm flipH="1" flipV="1">
            <a:off x="5867400" y="2884551"/>
            <a:ext cx="358775" cy="15398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6CCCC27-321D-1EBA-2DE0-7C811344720D}"/>
              </a:ext>
            </a:extLst>
          </p:cNvPr>
          <p:cNvCxnSpPr>
            <a:cxnSpLocks/>
          </p:cNvCxnSpPr>
          <p:nvPr/>
        </p:nvCxnSpPr>
        <p:spPr>
          <a:xfrm flipH="1" flipV="1">
            <a:off x="4826049" y="3123725"/>
            <a:ext cx="358775" cy="153986"/>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936112-226C-443C-F6B6-5AEDB04E4CEB}"/>
              </a:ext>
            </a:extLst>
          </p:cNvPr>
          <p:cNvCxnSpPr>
            <a:cxnSpLocks/>
          </p:cNvCxnSpPr>
          <p:nvPr/>
        </p:nvCxnSpPr>
        <p:spPr>
          <a:xfrm flipV="1">
            <a:off x="2470150" y="4954150"/>
            <a:ext cx="580709" cy="1408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82CBBB5-BAA5-3F86-36B1-920F6373729F}"/>
              </a:ext>
            </a:extLst>
          </p:cNvPr>
          <p:cNvCxnSpPr>
            <a:cxnSpLocks/>
          </p:cNvCxnSpPr>
          <p:nvPr/>
        </p:nvCxnSpPr>
        <p:spPr>
          <a:xfrm flipV="1">
            <a:off x="2569425" y="5004076"/>
            <a:ext cx="580709" cy="1408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83D6FF90-26A5-AEAF-6A31-F778B340DF76}"/>
              </a:ext>
            </a:extLst>
          </p:cNvPr>
          <p:cNvSpPr/>
          <p:nvPr/>
        </p:nvSpPr>
        <p:spPr>
          <a:xfrm>
            <a:off x="2853503" y="4747545"/>
            <a:ext cx="2942140" cy="230832"/>
          </a:xfrm>
          <a:prstGeom prst="rect">
            <a:avLst/>
          </a:prstGeom>
          <a:noFill/>
        </p:spPr>
        <p:txBody>
          <a:bodyPr wrap="square">
            <a:spAutoFit/>
          </a:bodyPr>
          <a:lstStyle/>
          <a:p>
            <a:r>
              <a:rPr lang="en-US" sz="900" dirty="0">
                <a:latin typeface="Geometr706 Md BT" panose="020B0502020203020204" pitchFamily="34" charset="0"/>
              </a:rPr>
              <a:t>15mm</a:t>
            </a:r>
          </a:p>
        </p:txBody>
      </p:sp>
      <p:sp>
        <p:nvSpPr>
          <p:cNvPr id="64" name="Arrow: Left 63">
            <a:extLst>
              <a:ext uri="{FF2B5EF4-FFF2-40B4-BE49-F238E27FC236}">
                <a16:creationId xmlns:a16="http://schemas.microsoft.com/office/drawing/2014/main" id="{4849224B-4DC6-6F59-D8CF-FC187B113F43}"/>
              </a:ext>
            </a:extLst>
          </p:cNvPr>
          <p:cNvSpPr/>
          <p:nvPr/>
        </p:nvSpPr>
        <p:spPr>
          <a:xfrm>
            <a:off x="3011952" y="4981793"/>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2496067" lon="17702378" rev="16959635"/>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Arrow: Left 64">
            <a:extLst>
              <a:ext uri="{FF2B5EF4-FFF2-40B4-BE49-F238E27FC236}">
                <a16:creationId xmlns:a16="http://schemas.microsoft.com/office/drawing/2014/main" id="{68EA3890-0E16-C391-0BCE-76C8C018EAD2}"/>
              </a:ext>
            </a:extLst>
          </p:cNvPr>
          <p:cNvSpPr/>
          <p:nvPr/>
        </p:nvSpPr>
        <p:spPr>
          <a:xfrm>
            <a:off x="2700447" y="4839059"/>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8490083" lon="14362393" rev="16987143"/>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E00D0BDF-5DF7-9A09-E619-390A7ECACC17}"/>
              </a:ext>
            </a:extLst>
          </p:cNvPr>
          <p:cNvSpPr/>
          <p:nvPr/>
        </p:nvSpPr>
        <p:spPr>
          <a:xfrm>
            <a:off x="3511277" y="3787892"/>
            <a:ext cx="1679079" cy="230832"/>
          </a:xfrm>
          <a:prstGeom prst="rect">
            <a:avLst/>
          </a:prstGeom>
          <a:noFill/>
        </p:spPr>
        <p:txBody>
          <a:bodyPr wrap="square">
            <a:spAutoFit/>
          </a:bodyPr>
          <a:lstStyle/>
          <a:p>
            <a:r>
              <a:rPr lang="en-US" sz="900" dirty="0">
                <a:latin typeface="Geometr706 Md BT" panose="020B0502020203020204" pitchFamily="34" charset="0"/>
              </a:rPr>
              <a:t>Magnets in place.</a:t>
            </a:r>
          </a:p>
        </p:txBody>
      </p:sp>
      <p:sp>
        <p:nvSpPr>
          <p:cNvPr id="73" name="Rectangle 72">
            <a:extLst>
              <a:ext uri="{FF2B5EF4-FFF2-40B4-BE49-F238E27FC236}">
                <a16:creationId xmlns:a16="http://schemas.microsoft.com/office/drawing/2014/main" id="{159BF982-F5CB-6B6B-3932-A9E665F5B2DD}"/>
              </a:ext>
            </a:extLst>
          </p:cNvPr>
          <p:cNvSpPr/>
          <p:nvPr/>
        </p:nvSpPr>
        <p:spPr>
          <a:xfrm>
            <a:off x="365727" y="6499758"/>
            <a:ext cx="1437673" cy="784830"/>
          </a:xfrm>
          <a:prstGeom prst="rect">
            <a:avLst/>
          </a:prstGeom>
          <a:noFill/>
        </p:spPr>
        <p:txBody>
          <a:bodyPr wrap="square">
            <a:spAutoFit/>
          </a:bodyPr>
          <a:lstStyle/>
          <a:p>
            <a:r>
              <a:rPr lang="en-US" sz="900" dirty="0">
                <a:latin typeface="Geometr706 Md BT" panose="020B0502020203020204" pitchFamily="34" charset="0"/>
              </a:rPr>
              <a:t>Lift the trim centrally over </a:t>
            </a:r>
          </a:p>
          <a:p>
            <a:r>
              <a:rPr lang="en-US" sz="900" dirty="0">
                <a:latin typeface="Geometr706 Md BT" panose="020B0502020203020204" pitchFamily="34" charset="0"/>
              </a:rPr>
              <a:t>the fire and lower </a:t>
            </a:r>
          </a:p>
          <a:p>
            <a:r>
              <a:rPr lang="en-US" sz="900" dirty="0">
                <a:latin typeface="Geometr706 Md BT" panose="020B0502020203020204" pitchFamily="34" charset="0"/>
              </a:rPr>
              <a:t>the trim on to the </a:t>
            </a:r>
          </a:p>
          <a:p>
            <a:r>
              <a:rPr lang="en-US" sz="900" dirty="0">
                <a:latin typeface="Geometr706 Md BT" panose="020B0502020203020204" pitchFamily="34" charset="0"/>
              </a:rPr>
              <a:t>pre-installed </a:t>
            </a:r>
          </a:p>
          <a:p>
            <a:r>
              <a:rPr lang="en-US" sz="900" dirty="0">
                <a:latin typeface="Geometr706 Md BT" panose="020B0502020203020204" pitchFamily="34" charset="0"/>
              </a:rPr>
              <a:t>mounting kit.</a:t>
            </a:r>
          </a:p>
        </p:txBody>
      </p:sp>
      <p:sp>
        <p:nvSpPr>
          <p:cNvPr id="77" name="Arrow: Left 76">
            <a:extLst>
              <a:ext uri="{FF2B5EF4-FFF2-40B4-BE49-F238E27FC236}">
                <a16:creationId xmlns:a16="http://schemas.microsoft.com/office/drawing/2014/main" id="{FA7B1CF7-E94D-17F2-96E0-F4E1F2A0D89C}"/>
              </a:ext>
            </a:extLst>
          </p:cNvPr>
          <p:cNvSpPr/>
          <p:nvPr/>
        </p:nvSpPr>
        <p:spPr>
          <a:xfrm>
            <a:off x="5233570" y="7465959"/>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1940257" lon="19646759" rev="4287185"/>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A0161AC-EB67-A340-87A9-8F1145B94BDF}"/>
              </a:ext>
            </a:extLst>
          </p:cNvPr>
          <p:cNvSpPr/>
          <p:nvPr/>
        </p:nvSpPr>
        <p:spPr>
          <a:xfrm>
            <a:off x="3509086" y="6499758"/>
            <a:ext cx="1437673" cy="507831"/>
          </a:xfrm>
          <a:prstGeom prst="rect">
            <a:avLst/>
          </a:prstGeom>
          <a:noFill/>
        </p:spPr>
        <p:txBody>
          <a:bodyPr wrap="square">
            <a:spAutoFit/>
          </a:bodyPr>
          <a:lstStyle/>
          <a:p>
            <a:r>
              <a:rPr lang="en-US" sz="900" dirty="0">
                <a:latin typeface="Geometr706 Md BT" panose="020B0502020203020204" pitchFamily="34" charset="0"/>
              </a:rPr>
              <a:t>Trim lowered down</a:t>
            </a:r>
          </a:p>
          <a:p>
            <a:r>
              <a:rPr lang="en-US" sz="900" dirty="0">
                <a:latin typeface="Geometr706 Md BT" panose="020B0502020203020204" pitchFamily="34" charset="0"/>
              </a:rPr>
              <a:t>on to the mount</a:t>
            </a:r>
          </a:p>
          <a:p>
            <a:r>
              <a:rPr lang="en-US" sz="900" dirty="0">
                <a:latin typeface="Geometr706 Md BT" panose="020B0502020203020204" pitchFamily="34" charset="0"/>
              </a:rPr>
              <a:t>kit fittings </a:t>
            </a:r>
          </a:p>
        </p:txBody>
      </p:sp>
    </p:spTree>
    <p:extLst>
      <p:ext uri="{BB962C8B-B14F-4D97-AF65-F5344CB8AC3E}">
        <p14:creationId xmlns:p14="http://schemas.microsoft.com/office/powerpoint/2010/main" val="260516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7F083-29C7-8B5F-CFA7-6BF2A76DCB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2A4A399-9C50-C67F-D7C6-D9A7E453D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a:extLst>
              <a:ext uri="{FF2B5EF4-FFF2-40B4-BE49-F238E27FC236}">
                <a16:creationId xmlns:a16="http://schemas.microsoft.com/office/drawing/2014/main" id="{9C16FEA3-C22C-B76F-4F05-864B4A52DB82}"/>
              </a:ext>
            </a:extLst>
          </p:cNvPr>
          <p:cNvCxnSpPr>
            <a:cxnSpLocks/>
          </p:cNvCxnSpPr>
          <p:nvPr/>
        </p:nvCxnSpPr>
        <p:spPr>
          <a:xfrm>
            <a:off x="359987" y="84854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52F7CC-F41A-5A6C-A27B-CF1FC691095F}"/>
              </a:ext>
            </a:extLst>
          </p:cNvPr>
          <p:cNvCxnSpPr>
            <a:cxnSpLocks/>
          </p:cNvCxnSpPr>
          <p:nvPr/>
        </p:nvCxnSpPr>
        <p:spPr>
          <a:xfrm>
            <a:off x="359987" y="912946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8AE01D5-1668-9CAA-E4C5-7797968E380E}"/>
              </a:ext>
            </a:extLst>
          </p:cNvPr>
          <p:cNvSpPr>
            <a:spLocks noGrp="1"/>
          </p:cNvSpPr>
          <p:nvPr>
            <p:ph type="ftr" sz="quarter" idx="11"/>
          </p:nvPr>
        </p:nvSpPr>
        <p:spPr/>
        <p:txBody>
          <a:bodyPr/>
          <a:lstStyle/>
          <a:p>
            <a:r>
              <a:rPr lang="en-GB"/>
              <a:t>200923</a:t>
            </a:r>
          </a:p>
        </p:txBody>
      </p:sp>
      <p:sp>
        <p:nvSpPr>
          <p:cNvPr id="7" name="Date Placeholder 6">
            <a:extLst>
              <a:ext uri="{FF2B5EF4-FFF2-40B4-BE49-F238E27FC236}">
                <a16:creationId xmlns:a16="http://schemas.microsoft.com/office/drawing/2014/main" id="{A1BFB2A0-3606-76BA-FC6A-F61DB989FAEE}"/>
              </a:ext>
            </a:extLst>
          </p:cNvPr>
          <p:cNvSpPr>
            <a:spLocks noGrp="1"/>
          </p:cNvSpPr>
          <p:nvPr>
            <p:ph type="dt" sz="half" idx="10"/>
          </p:nvPr>
        </p:nvSpPr>
        <p:spPr>
          <a:xfrm>
            <a:off x="342900" y="9181395"/>
            <a:ext cx="2294012" cy="527403"/>
          </a:xfrm>
        </p:spPr>
        <p:txBody>
          <a:bodyPr/>
          <a:lstStyle/>
          <a:p>
            <a:r>
              <a:rPr lang="en-US"/>
              <a:t>R1- Jul 25</a:t>
            </a:r>
            <a:endParaRPr lang="en-GB" dirty="0"/>
          </a:p>
        </p:txBody>
      </p:sp>
      <p:sp>
        <p:nvSpPr>
          <p:cNvPr id="15" name="Rectangle 14">
            <a:extLst>
              <a:ext uri="{FF2B5EF4-FFF2-40B4-BE49-F238E27FC236}">
                <a16:creationId xmlns:a16="http://schemas.microsoft.com/office/drawing/2014/main" id="{3BD3A13E-F938-05EF-6A96-FBC2DC000E7A}"/>
              </a:ext>
            </a:extLst>
          </p:cNvPr>
          <p:cNvSpPr/>
          <p:nvPr/>
        </p:nvSpPr>
        <p:spPr>
          <a:xfrm>
            <a:off x="348244" y="363592"/>
            <a:ext cx="5099759" cy="461665"/>
          </a:xfrm>
          <a:prstGeom prst="rect">
            <a:avLst/>
          </a:prstGeom>
        </p:spPr>
        <p:txBody>
          <a:bodyPr wrap="square">
            <a:spAutoFit/>
          </a:bodyPr>
          <a:lstStyle/>
          <a:p>
            <a:r>
              <a:rPr lang="en-GB" sz="2400" b="1" baseline="30000" dirty="0">
                <a:latin typeface="Geometr706 Md BT" panose="020B0502020203020204" pitchFamily="34" charset="0"/>
              </a:rPr>
              <a:t>Assembly &amp; Installation</a:t>
            </a:r>
            <a:r>
              <a:rPr lang="en-GB" sz="2400" b="1" dirty="0">
                <a:latin typeface="Geometr706 Md BT" panose="020B0502020203020204" pitchFamily="34" charset="0"/>
              </a:rPr>
              <a:t> </a:t>
            </a:r>
            <a:r>
              <a:rPr lang="en-GB" sz="2400" b="1" baseline="30000" dirty="0">
                <a:latin typeface="Geometr706 Md BT" panose="020B0502020203020204" pitchFamily="34" charset="0"/>
              </a:rPr>
              <a:t>Instructions</a:t>
            </a:r>
            <a:endParaRPr lang="en-GB" sz="2400" dirty="0">
              <a:latin typeface="Geometr706 Md BT" panose="020B0502020203020204" pitchFamily="34" charset="0"/>
            </a:endParaRPr>
          </a:p>
        </p:txBody>
      </p:sp>
      <p:pic>
        <p:nvPicPr>
          <p:cNvPr id="17" name="Picture 16">
            <a:extLst>
              <a:ext uri="{FF2B5EF4-FFF2-40B4-BE49-F238E27FC236}">
                <a16:creationId xmlns:a16="http://schemas.microsoft.com/office/drawing/2014/main" id="{CAD1C9D5-C2F0-C3C0-B227-8610CDF8468B}"/>
              </a:ext>
            </a:extLst>
          </p:cNvPr>
          <p:cNvPicPr>
            <a:picLocks noChangeAspect="1"/>
          </p:cNvPicPr>
          <p:nvPr/>
        </p:nvPicPr>
        <p:blipFill>
          <a:blip r:embed="rId4">
            <a:grayscl/>
          </a:blip>
          <a:srcRect l="15174" r="15174"/>
          <a:stretch/>
        </p:blipFill>
        <p:spPr>
          <a:xfrm>
            <a:off x="370587" y="1087526"/>
            <a:ext cx="2942140" cy="2376000"/>
          </a:xfrm>
          <a:prstGeom prst="rect">
            <a:avLst/>
          </a:prstGeom>
          <a:ln w="6350">
            <a:solidFill>
              <a:schemeClr val="tx1"/>
            </a:solidFill>
          </a:ln>
          <a:effectLst>
            <a:outerShdw blurRad="292100" dist="139700" dir="2700000" algn="tl" rotWithShape="0">
              <a:schemeClr val="bg1">
                <a:alpha val="0"/>
              </a:schemeClr>
            </a:outerShdw>
          </a:effectLst>
        </p:spPr>
      </p:pic>
      <p:sp>
        <p:nvSpPr>
          <p:cNvPr id="5" name="Rectangle 4">
            <a:extLst>
              <a:ext uri="{FF2B5EF4-FFF2-40B4-BE49-F238E27FC236}">
                <a16:creationId xmlns:a16="http://schemas.microsoft.com/office/drawing/2014/main" id="{3F64E169-F212-33D1-5814-40E8263D6D1B}"/>
              </a:ext>
            </a:extLst>
          </p:cNvPr>
          <p:cNvSpPr/>
          <p:nvPr/>
        </p:nvSpPr>
        <p:spPr>
          <a:xfrm>
            <a:off x="592346" y="3093305"/>
            <a:ext cx="2720380" cy="369332"/>
          </a:xfrm>
          <a:prstGeom prst="rect">
            <a:avLst/>
          </a:prstGeom>
          <a:noFill/>
        </p:spPr>
        <p:txBody>
          <a:bodyPr wrap="square">
            <a:spAutoFit/>
          </a:bodyPr>
          <a:lstStyle/>
          <a:p>
            <a:r>
              <a:rPr lang="en-US" sz="900" dirty="0">
                <a:latin typeface="Geometr706 Md BT" panose="020B0502020203020204" pitchFamily="34" charset="0"/>
              </a:rPr>
              <a:t>With the trim correctly located in position. Tighten up the pre-fitted bottom screw.</a:t>
            </a:r>
          </a:p>
        </p:txBody>
      </p:sp>
      <p:pic>
        <p:nvPicPr>
          <p:cNvPr id="11" name="Picture 10">
            <a:extLst>
              <a:ext uri="{FF2B5EF4-FFF2-40B4-BE49-F238E27FC236}">
                <a16:creationId xmlns:a16="http://schemas.microsoft.com/office/drawing/2014/main" id="{AD82C43A-766B-3303-F638-22FE5CFF4BFF}"/>
              </a:ext>
            </a:extLst>
          </p:cNvPr>
          <p:cNvPicPr>
            <a:picLocks noChangeAspect="1"/>
          </p:cNvPicPr>
          <p:nvPr/>
        </p:nvPicPr>
        <p:blipFill>
          <a:blip r:embed="rId5">
            <a:grayscl/>
          </a:blip>
          <a:srcRect l="6862" t="331" r="23486" b="-331"/>
          <a:stretch>
            <a:fillRect/>
          </a:stretch>
        </p:blipFill>
        <p:spPr>
          <a:xfrm>
            <a:off x="3513362" y="1087526"/>
            <a:ext cx="2942140" cy="2376000"/>
          </a:xfrm>
          <a:prstGeom prst="rect">
            <a:avLst/>
          </a:prstGeom>
          <a:ln w="6350">
            <a:solidFill>
              <a:schemeClr val="tx1"/>
            </a:solidFill>
          </a:ln>
          <a:effectLst>
            <a:outerShdw blurRad="330200" dist="139700" dir="2700000" sx="139000" sy="139000" algn="tl" rotWithShape="0">
              <a:schemeClr val="bg1">
                <a:alpha val="0"/>
              </a:schemeClr>
            </a:outerShdw>
          </a:effectLst>
        </p:spPr>
      </p:pic>
      <p:cxnSp>
        <p:nvCxnSpPr>
          <p:cNvPr id="106" name="Straight Connector 105">
            <a:extLst>
              <a:ext uri="{FF2B5EF4-FFF2-40B4-BE49-F238E27FC236}">
                <a16:creationId xmlns:a16="http://schemas.microsoft.com/office/drawing/2014/main" id="{13852605-508C-B546-3890-C0A7D5607CEE}"/>
              </a:ext>
            </a:extLst>
          </p:cNvPr>
          <p:cNvCxnSpPr>
            <a:cxnSpLocks/>
          </p:cNvCxnSpPr>
          <p:nvPr/>
        </p:nvCxnSpPr>
        <p:spPr>
          <a:xfrm>
            <a:off x="361311" y="3631778"/>
            <a:ext cx="610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D23B4F6-261F-80FC-1E3D-B9F735B397DF}"/>
              </a:ext>
            </a:extLst>
          </p:cNvPr>
          <p:cNvSpPr>
            <a:spLocks noGrp="1"/>
          </p:cNvSpPr>
          <p:nvPr>
            <p:ph type="sldNum" sz="quarter" idx="12"/>
          </p:nvPr>
        </p:nvSpPr>
        <p:spPr/>
        <p:txBody>
          <a:bodyPr/>
          <a:lstStyle/>
          <a:p>
            <a:fld id="{4D414972-52DF-4C5D-B40C-F433E8C74321}" type="slidenum">
              <a:rPr lang="en-GB" smtClean="0"/>
              <a:t>5</a:t>
            </a:fld>
            <a:endParaRPr lang="en-GB" dirty="0"/>
          </a:p>
        </p:txBody>
      </p:sp>
      <p:sp>
        <p:nvSpPr>
          <p:cNvPr id="37" name="Rectangle 36">
            <a:extLst>
              <a:ext uri="{FF2B5EF4-FFF2-40B4-BE49-F238E27FC236}">
                <a16:creationId xmlns:a16="http://schemas.microsoft.com/office/drawing/2014/main" id="{48F914CF-2D56-0491-7675-4CF7BFDE0337}"/>
              </a:ext>
            </a:extLst>
          </p:cNvPr>
          <p:cNvSpPr/>
          <p:nvPr/>
        </p:nvSpPr>
        <p:spPr>
          <a:xfrm>
            <a:off x="3511277" y="1084009"/>
            <a:ext cx="1679079" cy="507831"/>
          </a:xfrm>
          <a:prstGeom prst="rect">
            <a:avLst/>
          </a:prstGeom>
          <a:noFill/>
        </p:spPr>
        <p:txBody>
          <a:bodyPr wrap="square">
            <a:spAutoFit/>
          </a:bodyPr>
          <a:lstStyle/>
          <a:p>
            <a:r>
              <a:rPr lang="en-US" sz="900" dirty="0">
                <a:latin typeface="Geometr706 Md BT" panose="020B0502020203020204" pitchFamily="34" charset="0"/>
              </a:rPr>
              <a:t>This completes the</a:t>
            </a:r>
          </a:p>
          <a:p>
            <a:r>
              <a:rPr lang="en-US" sz="900" dirty="0">
                <a:latin typeface="Geometr706 Md BT" panose="020B0502020203020204" pitchFamily="34" charset="0"/>
              </a:rPr>
              <a:t>trim installation on </a:t>
            </a:r>
          </a:p>
          <a:p>
            <a:r>
              <a:rPr lang="en-US" sz="900" dirty="0">
                <a:latin typeface="Geometr706 Md BT" panose="020B0502020203020204" pitchFamily="34" charset="0"/>
              </a:rPr>
              <a:t>the fire.</a:t>
            </a:r>
          </a:p>
        </p:txBody>
      </p:sp>
      <p:sp>
        <p:nvSpPr>
          <p:cNvPr id="13" name="TextBox 12">
            <a:extLst>
              <a:ext uri="{FF2B5EF4-FFF2-40B4-BE49-F238E27FC236}">
                <a16:creationId xmlns:a16="http://schemas.microsoft.com/office/drawing/2014/main" id="{7B3E677A-17B6-3929-D02F-F7E1070CB1C4}"/>
              </a:ext>
            </a:extLst>
          </p:cNvPr>
          <p:cNvSpPr txBox="1">
            <a:spLocks/>
          </p:cNvSpPr>
          <p:nvPr/>
        </p:nvSpPr>
        <p:spPr>
          <a:xfrm>
            <a:off x="370584" y="3241755"/>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13</a:t>
            </a:r>
            <a:endParaRPr lang="en-GB" sz="1200" dirty="0">
              <a:solidFill>
                <a:schemeClr val="bg1"/>
              </a:solidFill>
            </a:endParaRPr>
          </a:p>
        </p:txBody>
      </p:sp>
      <p:sp>
        <p:nvSpPr>
          <p:cNvPr id="18" name="TextBox 17">
            <a:extLst>
              <a:ext uri="{FF2B5EF4-FFF2-40B4-BE49-F238E27FC236}">
                <a16:creationId xmlns:a16="http://schemas.microsoft.com/office/drawing/2014/main" id="{702BFC44-3FC6-2196-AD2D-B37FF8D77BFC}"/>
              </a:ext>
            </a:extLst>
          </p:cNvPr>
          <p:cNvSpPr txBox="1">
            <a:spLocks/>
          </p:cNvSpPr>
          <p:nvPr/>
        </p:nvSpPr>
        <p:spPr>
          <a:xfrm>
            <a:off x="3516039" y="3238353"/>
            <a:ext cx="216000" cy="216000"/>
          </a:xfrm>
          <a:prstGeom prst="rect">
            <a:avLst/>
          </a:prstGeom>
          <a:solidFill>
            <a:schemeClr val="tx1"/>
          </a:solidFill>
          <a:ln>
            <a:solidFill>
              <a:schemeClr val="tx1"/>
            </a:solidFill>
          </a:ln>
        </p:spPr>
        <p:txBody>
          <a:bodyPr wrap="none" lIns="36000" tIns="36000" rIns="36000" bIns="36000" rtlCol="0" anchor="ctr" anchorCtr="1">
            <a:spAutoFit/>
          </a:bodyPr>
          <a:lstStyle/>
          <a:p>
            <a:r>
              <a:rPr lang="en-US" sz="1200" dirty="0">
                <a:solidFill>
                  <a:schemeClr val="bg1"/>
                </a:solidFill>
              </a:rPr>
              <a:t>14</a:t>
            </a:r>
            <a:endParaRPr lang="en-GB" sz="1200" dirty="0">
              <a:solidFill>
                <a:schemeClr val="bg1"/>
              </a:solidFill>
            </a:endParaRPr>
          </a:p>
        </p:txBody>
      </p:sp>
      <p:sp>
        <p:nvSpPr>
          <p:cNvPr id="44" name="Rectangle 43">
            <a:extLst>
              <a:ext uri="{FF2B5EF4-FFF2-40B4-BE49-F238E27FC236}">
                <a16:creationId xmlns:a16="http://schemas.microsoft.com/office/drawing/2014/main" id="{6DD59605-A623-2E5C-A9B6-6DC17804FB6B}"/>
              </a:ext>
            </a:extLst>
          </p:cNvPr>
          <p:cNvSpPr/>
          <p:nvPr/>
        </p:nvSpPr>
        <p:spPr>
          <a:xfrm>
            <a:off x="6858000" y="5783928"/>
            <a:ext cx="1351533" cy="600164"/>
          </a:xfrm>
          <a:prstGeom prst="rect">
            <a:avLst/>
          </a:prstGeom>
          <a:noFill/>
        </p:spPr>
        <p:txBody>
          <a:bodyPr wrap="square">
            <a:spAutoFit/>
          </a:bodyPr>
          <a:lstStyle/>
          <a:p>
            <a:endParaRPr lang="en-US" sz="1100" dirty="0">
              <a:latin typeface="Geometr706 Md BT" panose="020B0502020203020204" pitchFamily="34" charset="0"/>
            </a:endParaRPr>
          </a:p>
          <a:p>
            <a:endParaRPr lang="en-US" sz="1100" dirty="0">
              <a:latin typeface="Geometr706 Md BT" panose="020B0502020203020204" pitchFamily="34" charset="0"/>
            </a:endParaRPr>
          </a:p>
          <a:p>
            <a:endParaRPr lang="en-US" sz="1100" dirty="0">
              <a:latin typeface="Geometr706 Md BT" panose="020B0502020203020204" pitchFamily="34" charset="0"/>
            </a:endParaRPr>
          </a:p>
        </p:txBody>
      </p:sp>
      <p:sp>
        <p:nvSpPr>
          <p:cNvPr id="16" name="Arrow: Left 15">
            <a:extLst>
              <a:ext uri="{FF2B5EF4-FFF2-40B4-BE49-F238E27FC236}">
                <a16:creationId xmlns:a16="http://schemas.microsoft.com/office/drawing/2014/main" id="{47AF4B40-2583-F53B-ADDC-2D5A629ADD36}"/>
              </a:ext>
            </a:extLst>
          </p:cNvPr>
          <p:cNvSpPr/>
          <p:nvPr/>
        </p:nvSpPr>
        <p:spPr>
          <a:xfrm rot="13430373">
            <a:off x="1548717" y="2269288"/>
            <a:ext cx="266700" cy="183086"/>
          </a:xfrm>
          <a:prstGeom prst="leftArrow">
            <a:avLst/>
          </a:prstGeom>
          <a:solidFill>
            <a:schemeClr val="tx1">
              <a:lumMod val="75000"/>
              <a:lumOff val="25000"/>
            </a:schemeClr>
          </a:solidFill>
          <a:ln>
            <a:solidFill>
              <a:schemeClr val="tx1">
                <a:lumMod val="75000"/>
                <a:lumOff val="25000"/>
              </a:schemeClr>
            </a:solidFill>
            <a:miter lim="800000"/>
          </a:ln>
          <a:scene3d>
            <a:camera prst="orthographicFront">
              <a:rot lat="0" lon="0" rev="0"/>
            </a:camera>
            <a:lightRig rig="threePt" dir="t"/>
          </a:scene3d>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310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60" y="381653"/>
            <a:ext cx="1529515" cy="357718"/>
          </a:xfrm>
          <a:prstGeom prst="rect">
            <a:avLst/>
          </a:prstGeom>
        </p:spPr>
      </p:pic>
      <p:cxnSp>
        <p:nvCxnSpPr>
          <p:cNvPr id="8" name="Straight Connector 7"/>
          <p:cNvCxnSpPr>
            <a:cxnSpLocks/>
          </p:cNvCxnSpPr>
          <p:nvPr/>
        </p:nvCxnSpPr>
        <p:spPr>
          <a:xfrm>
            <a:off x="359987" y="848544"/>
            <a:ext cx="6093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68300" y="9129464"/>
            <a:ext cx="608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GB"/>
              <a:t>200923</a:t>
            </a:r>
          </a:p>
        </p:txBody>
      </p:sp>
      <p:sp>
        <p:nvSpPr>
          <p:cNvPr id="7" name="Date Placeholder 6">
            <a:extLst>
              <a:ext uri="{FF2B5EF4-FFF2-40B4-BE49-F238E27FC236}">
                <a16:creationId xmlns:a16="http://schemas.microsoft.com/office/drawing/2014/main" id="{251E28C3-6AE9-5B9B-EC0A-198FE53049C9}"/>
              </a:ext>
            </a:extLst>
          </p:cNvPr>
          <p:cNvSpPr>
            <a:spLocks noGrp="1"/>
          </p:cNvSpPr>
          <p:nvPr>
            <p:ph type="dt" sz="half" idx="10"/>
          </p:nvPr>
        </p:nvSpPr>
        <p:spPr>
          <a:xfrm>
            <a:off x="342900" y="9181395"/>
            <a:ext cx="2294012" cy="527403"/>
          </a:xfrm>
        </p:spPr>
        <p:txBody>
          <a:bodyPr/>
          <a:lstStyle/>
          <a:p>
            <a:r>
              <a:rPr lang="en-US"/>
              <a:t>R1- Jul 25</a:t>
            </a:r>
            <a:endParaRPr lang="en-GB"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7C9B817-98A6-E06A-2E0F-D2FC093AA1AF}"/>
                  </a:ext>
                </a:extLst>
              </p14:cNvPr>
              <p14:cNvContentPartPr/>
              <p14:nvPr/>
            </p14:nvContentPartPr>
            <p14:xfrm>
              <a:off x="3438060" y="8943555"/>
              <a:ext cx="360" cy="360"/>
            </p14:xfrm>
          </p:contentPart>
        </mc:Choice>
        <mc:Fallback xmlns="">
          <p:pic>
            <p:nvPicPr>
              <p:cNvPr id="2" name="Ink 1">
                <a:extLst>
                  <a:ext uri="{FF2B5EF4-FFF2-40B4-BE49-F238E27FC236}">
                    <a16:creationId xmlns:a16="http://schemas.microsoft.com/office/drawing/2014/main" id="{F7C9B817-98A6-E06A-2E0F-D2FC093AA1AF}"/>
                  </a:ext>
                </a:extLst>
              </p:cNvPr>
              <p:cNvPicPr/>
              <p:nvPr/>
            </p:nvPicPr>
            <p:blipFill>
              <a:blip r:embed="rId5"/>
              <a:stretch>
                <a:fillRect/>
              </a:stretch>
            </p:blipFill>
            <p:spPr>
              <a:xfrm>
                <a:off x="3429060" y="8934555"/>
                <a:ext cx="18000" cy="18000"/>
              </a:xfrm>
              <a:prstGeom prst="rect">
                <a:avLst/>
              </a:prstGeom>
            </p:spPr>
          </p:pic>
        </mc:Fallback>
      </mc:AlternateContent>
      <p:sp>
        <p:nvSpPr>
          <p:cNvPr id="5" name="Rectangle 4">
            <a:extLst>
              <a:ext uri="{FF2B5EF4-FFF2-40B4-BE49-F238E27FC236}">
                <a16:creationId xmlns:a16="http://schemas.microsoft.com/office/drawing/2014/main" id="{B435CFBC-266F-0C46-AAC4-4456CAE26515}"/>
              </a:ext>
            </a:extLst>
          </p:cNvPr>
          <p:cNvSpPr/>
          <p:nvPr/>
        </p:nvSpPr>
        <p:spPr>
          <a:xfrm>
            <a:off x="372686" y="1329433"/>
            <a:ext cx="6080502" cy="4493538"/>
          </a:xfrm>
          <a:prstGeom prst="rect">
            <a:avLst/>
          </a:prstGeom>
        </p:spPr>
        <p:txBody>
          <a:bodyPr wrap="square">
            <a:spAutoFit/>
          </a:bodyPr>
          <a:lstStyle/>
          <a:p>
            <a:r>
              <a:rPr lang="en-GB" sz="1100" b="1" u="sng" cap="all" dirty="0">
                <a:latin typeface="Geometr706 Md BT" panose="020B0502020203020204" pitchFamily="34" charset="0"/>
              </a:rPr>
              <a:t>Warning:</a:t>
            </a:r>
            <a:r>
              <a:rPr lang="en-GB" sz="1100" b="1" dirty="0">
                <a:latin typeface="Geometr706 Md BT" panose="020B0502020203020204" pitchFamily="34" charset="0"/>
              </a:rPr>
              <a:t> Before any maintenance or whilst cleaning the exterior of the trim, the fire should be allowed to cooled down fully.</a:t>
            </a:r>
            <a:endParaRPr lang="en-GB" sz="1100" dirty="0">
              <a:latin typeface="Geometr706 Md BT" panose="020B0502020203020204" pitchFamily="34" charset="0"/>
            </a:endParaRPr>
          </a:p>
          <a:p>
            <a:r>
              <a:rPr lang="en-GB" sz="1100" b="1" dirty="0">
                <a:latin typeface="Geometr706 Md BT" panose="020B0502020203020204" pitchFamily="34" charset="0"/>
              </a:rPr>
              <a:t> </a:t>
            </a:r>
          </a:p>
          <a:p>
            <a:r>
              <a:rPr lang="en-GB" sz="1100" b="1" dirty="0">
                <a:latin typeface="Geometr706 Md BT" panose="020B0502020203020204" pitchFamily="34" charset="0"/>
              </a:rPr>
              <a:t>Cleaning the Fire Glass</a:t>
            </a:r>
            <a:endParaRPr lang="en-GB" sz="1100" dirty="0">
              <a:latin typeface="Geometr706 Md BT" panose="020B0502020203020204" pitchFamily="34" charset="0"/>
            </a:endParaRPr>
          </a:p>
          <a:p>
            <a:r>
              <a:rPr lang="en-US" sz="1100" dirty="0">
                <a:latin typeface="Geometr706 Md BT" panose="020B0502020203020204"/>
              </a:rPr>
              <a:t>To maintain the appearance of your new trim we recommend that it is dusted using a lint free cloth. Never use any form of abrasive cleaning products.</a:t>
            </a:r>
          </a:p>
          <a:p>
            <a:endParaRPr lang="en-GB" sz="1100" dirty="0">
              <a:latin typeface="Geometr706 Md BT" panose="020B0502020203020204" pitchFamily="34" charset="0"/>
            </a:endParaRPr>
          </a:p>
          <a:p>
            <a:r>
              <a:rPr lang="en-GB" sz="1100" b="1" dirty="0">
                <a:latin typeface="Geometr706 Md BT" panose="020B0502020203020204" pitchFamily="34" charset="0"/>
              </a:rPr>
              <a:t>Cleaning the Fire Glass</a:t>
            </a:r>
            <a:endParaRPr lang="en-GB" sz="1100" dirty="0">
              <a:latin typeface="Geometr706 Md BT" panose="020B0502020203020204" pitchFamily="34" charset="0"/>
            </a:endParaRPr>
          </a:p>
          <a:p>
            <a:r>
              <a:rPr lang="en-GB" sz="1100" dirty="0">
                <a:latin typeface="Geometr706 Md BT" panose="020B0502020203020204" pitchFamily="34" charset="0"/>
              </a:rPr>
              <a:t>Cleaning or polishing products are not recommended. Fingerprints or other marks on the front glass panel can be removed by a piece of soft, damp, lint-free cloth with a good quality household glass cleaner. The front glass panel should always be completely dried with a clean, lint-free cloth or paper towel.</a:t>
            </a:r>
          </a:p>
          <a:p>
            <a:r>
              <a:rPr lang="en-GB" sz="1100" dirty="0">
                <a:latin typeface="Geometr706 Md BT" panose="020B0502020203020204" pitchFamily="34" charset="0"/>
              </a:rPr>
              <a:t> </a:t>
            </a:r>
          </a:p>
          <a:p>
            <a:r>
              <a:rPr lang="en-GB" sz="1100" b="1" cap="all" dirty="0">
                <a:latin typeface="Geometr706 Md BT" panose="020B0502020203020204" pitchFamily="34" charset="0"/>
              </a:rPr>
              <a:t>Caution</a:t>
            </a:r>
            <a:r>
              <a:rPr lang="en-GB" sz="1100" b="1" dirty="0">
                <a:latin typeface="Geometr706 Md BT" panose="020B0502020203020204" pitchFamily="34" charset="0"/>
              </a:rPr>
              <a:t>:</a:t>
            </a:r>
            <a:r>
              <a:rPr lang="en-GB" sz="1100" dirty="0">
                <a:latin typeface="Geometr706 Md BT" panose="020B0502020203020204" pitchFamily="34" charset="0"/>
              </a:rPr>
              <a:t> Abrasive cleaners should not be used on the glass panel. Liquids should not be sprayed directly onto any surface of the unit.</a:t>
            </a:r>
          </a:p>
          <a:p>
            <a:endParaRPr lang="en-GB" sz="1100" dirty="0">
              <a:latin typeface="Geometr706 Md BT" panose="020B0502020203020204" pitchFamily="34" charset="0"/>
            </a:endParaRPr>
          </a:p>
          <a:p>
            <a:r>
              <a:rPr lang="en-GB" sz="1100" b="1" dirty="0">
                <a:latin typeface="Geometr706 Md BT" panose="020B0502020203020204" pitchFamily="34" charset="0"/>
              </a:rPr>
              <a:t>Troubleshooting</a:t>
            </a:r>
          </a:p>
          <a:p>
            <a:r>
              <a:rPr lang="en-GB" sz="1100" dirty="0">
                <a:latin typeface="Geometr706 Md BT" panose="020B0502020203020204" pitchFamily="34" charset="0"/>
              </a:rPr>
              <a:t>Should you have any queries regarding this product please contact Customer Services on </a:t>
            </a:r>
          </a:p>
          <a:p>
            <a:r>
              <a:rPr lang="en-GB" sz="1100" dirty="0">
                <a:latin typeface="Geometr706 Md BT" panose="020B0502020203020204" pitchFamily="34" charset="0"/>
              </a:rPr>
              <a:t>0191 4300901 (option 4) or email us at </a:t>
            </a:r>
            <a:r>
              <a:rPr lang="en-GB" sz="1100" dirty="0">
                <a:latin typeface="Geometr706 Md BT" panose="020B0502020203020204" pitchFamily="34" charset="0"/>
                <a:hlinkClick r:id="rId6"/>
              </a:rPr>
              <a:t>customerservices@bemodern.co.uk</a:t>
            </a:r>
            <a:endParaRPr lang="en-GB" sz="1100" dirty="0">
              <a:latin typeface="Geometr706 Md BT" panose="020B0502020203020204" pitchFamily="34" charset="0"/>
            </a:endParaRPr>
          </a:p>
          <a:p>
            <a:endParaRPr lang="en-GB" sz="1100" dirty="0">
              <a:latin typeface="Geometr706 Md BT" panose="020B0502020203020204" pitchFamily="34" charset="0"/>
            </a:endParaRPr>
          </a:p>
          <a:p>
            <a:r>
              <a:rPr lang="en-GB" sz="1100" b="1" dirty="0">
                <a:latin typeface="Geometr706 Md BT" panose="020B0502020203020204" pitchFamily="34" charset="0"/>
              </a:rPr>
              <a:t>Recycling</a:t>
            </a:r>
          </a:p>
          <a:p>
            <a:r>
              <a:rPr lang="en-GB" sz="1100" dirty="0">
                <a:latin typeface="Geometr706 Md BT" panose="020B0502020203020204" pitchFamily="34" charset="0"/>
              </a:rPr>
              <a:t>All cardboard packing is recyclable</a:t>
            </a:r>
          </a:p>
          <a:p>
            <a:endParaRPr lang="en-GB" sz="1100" dirty="0">
              <a:latin typeface="Geometr706 Md BT" panose="020B0502020203020204" pitchFamily="34" charset="0"/>
            </a:endParaRPr>
          </a:p>
          <a:p>
            <a:endParaRPr lang="en-GB" sz="1100" b="1" dirty="0">
              <a:latin typeface="Geometr706 Md BT" panose="020B0502020203020204" pitchFamily="34" charset="0"/>
            </a:endParaRPr>
          </a:p>
          <a:p>
            <a:endParaRPr lang="en-GB" sz="1100" dirty="0">
              <a:latin typeface="Geometr706 Md BT" panose="020B0502020203020204" pitchFamily="34" charset="0"/>
            </a:endParaRPr>
          </a:p>
        </p:txBody>
      </p:sp>
      <p:sp>
        <p:nvSpPr>
          <p:cNvPr id="18" name="Rectangle 17">
            <a:extLst>
              <a:ext uri="{FF2B5EF4-FFF2-40B4-BE49-F238E27FC236}">
                <a16:creationId xmlns:a16="http://schemas.microsoft.com/office/drawing/2014/main" id="{E6C420A4-868D-CB78-71DA-E595CE879CCC}"/>
              </a:ext>
            </a:extLst>
          </p:cNvPr>
          <p:cNvSpPr/>
          <p:nvPr/>
        </p:nvSpPr>
        <p:spPr>
          <a:xfrm>
            <a:off x="359987" y="818927"/>
            <a:ext cx="3429000" cy="461665"/>
          </a:xfrm>
          <a:prstGeom prst="rect">
            <a:avLst/>
          </a:prstGeom>
        </p:spPr>
        <p:txBody>
          <a:bodyPr>
            <a:spAutoFit/>
          </a:bodyPr>
          <a:lstStyle/>
          <a:p>
            <a:r>
              <a:rPr lang="en-GB" sz="2400" b="1" baseline="30000" dirty="0">
                <a:latin typeface="Geometr706 Md BT" panose="020B0502020203020204" pitchFamily="34" charset="0"/>
              </a:rPr>
              <a:t>Maintenance</a:t>
            </a:r>
            <a:endParaRPr lang="en-GB" sz="2400" i="1" dirty="0">
              <a:latin typeface="Geometr706 Md BT" panose="020B0502020203020204" pitchFamily="34" charset="0"/>
            </a:endParaRPr>
          </a:p>
        </p:txBody>
      </p:sp>
      <p:cxnSp>
        <p:nvCxnSpPr>
          <p:cNvPr id="19" name="Straight Connector 18">
            <a:extLst>
              <a:ext uri="{FF2B5EF4-FFF2-40B4-BE49-F238E27FC236}">
                <a16:creationId xmlns:a16="http://schemas.microsoft.com/office/drawing/2014/main" id="{4BC511DC-59CD-EEA9-87CD-14C0382C4709}"/>
              </a:ext>
            </a:extLst>
          </p:cNvPr>
          <p:cNvCxnSpPr>
            <a:cxnSpLocks/>
          </p:cNvCxnSpPr>
          <p:nvPr/>
        </p:nvCxnSpPr>
        <p:spPr>
          <a:xfrm>
            <a:off x="359986" y="1136576"/>
            <a:ext cx="6093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0AC69C9-6CB8-59A4-6820-C45294A19902}"/>
              </a:ext>
            </a:extLst>
          </p:cNvPr>
          <p:cNvSpPr/>
          <p:nvPr/>
        </p:nvSpPr>
        <p:spPr>
          <a:xfrm>
            <a:off x="505660" y="8749679"/>
            <a:ext cx="5846680" cy="307777"/>
          </a:xfrm>
          <a:prstGeom prst="rect">
            <a:avLst/>
          </a:prstGeom>
          <a:noFill/>
        </p:spPr>
        <p:txBody>
          <a:bodyPr wrap="square">
            <a:spAutoFit/>
          </a:bodyPr>
          <a:lstStyle/>
          <a:p>
            <a:pPr algn="ctr"/>
            <a:r>
              <a:rPr lang="en-US" sz="1400" b="1" dirty="0">
                <a:latin typeface="Geometr706 Md BT" panose="020B0502020203020204"/>
              </a:rPr>
              <a:t>Where appropriate please recycle packaging responsibly</a:t>
            </a:r>
            <a:r>
              <a:rPr lang="en-US" sz="1400" dirty="0">
                <a:latin typeface="Geometr706 Md BT" panose="020B0502020203020204"/>
              </a:rPr>
              <a:t>.</a:t>
            </a:r>
          </a:p>
        </p:txBody>
      </p:sp>
      <p:sp>
        <p:nvSpPr>
          <p:cNvPr id="10" name="Slide Number Placeholder 9">
            <a:extLst>
              <a:ext uri="{FF2B5EF4-FFF2-40B4-BE49-F238E27FC236}">
                <a16:creationId xmlns:a16="http://schemas.microsoft.com/office/drawing/2014/main" id="{4603273D-46CE-5503-762A-05287473376D}"/>
              </a:ext>
            </a:extLst>
          </p:cNvPr>
          <p:cNvSpPr>
            <a:spLocks noGrp="1"/>
          </p:cNvSpPr>
          <p:nvPr>
            <p:ph type="sldNum" sz="quarter" idx="12"/>
          </p:nvPr>
        </p:nvSpPr>
        <p:spPr/>
        <p:txBody>
          <a:bodyPr/>
          <a:lstStyle/>
          <a:p>
            <a:fld id="{4D414972-52DF-4C5D-B40C-F433E8C74321}" type="slidenum">
              <a:rPr lang="en-GB" smtClean="0"/>
              <a:t>6</a:t>
            </a:fld>
            <a:endParaRPr lang="en-GB" dirty="0"/>
          </a:p>
        </p:txBody>
      </p:sp>
      <p:sp>
        <p:nvSpPr>
          <p:cNvPr id="15" name="TextBox 14">
            <a:extLst>
              <a:ext uri="{FF2B5EF4-FFF2-40B4-BE49-F238E27FC236}">
                <a16:creationId xmlns:a16="http://schemas.microsoft.com/office/drawing/2014/main" id="{524740B6-9B21-1167-0B15-329C351214EC}"/>
              </a:ext>
            </a:extLst>
          </p:cNvPr>
          <p:cNvSpPr txBox="1"/>
          <p:nvPr/>
        </p:nvSpPr>
        <p:spPr>
          <a:xfrm>
            <a:off x="408973" y="7112027"/>
            <a:ext cx="6010877" cy="1107996"/>
          </a:xfrm>
          <a:prstGeom prst="rect">
            <a:avLst/>
          </a:prstGeom>
          <a:gradFill>
            <a:gsLst>
              <a:gs pos="2000">
                <a:schemeClr val="dk1">
                  <a:tint val="50000"/>
                  <a:satMod val="300000"/>
                </a:schemeClr>
              </a:gs>
              <a:gs pos="25000">
                <a:schemeClr val="dk1">
                  <a:tint val="37000"/>
                  <a:satMod val="300000"/>
                </a:schemeClr>
              </a:gs>
              <a:gs pos="55000">
                <a:schemeClr val="dk1">
                  <a:tint val="15000"/>
                  <a:satMod val="350000"/>
                </a:schemeClr>
              </a:gs>
            </a:gsLst>
            <a:lin ang="16200000" scaled="1"/>
          </a:gradFill>
          <a:ln>
            <a:solidFill>
              <a:schemeClr val="dk1">
                <a:shade val="95000"/>
                <a:satMod val="105000"/>
              </a:schemeClr>
            </a:solidFill>
          </a:ln>
        </p:spPr>
        <p:txBody>
          <a:bodyPr wrap="square">
            <a:spAutoFit/>
          </a:bodyPr>
          <a:lstStyle/>
          <a:p>
            <a:pPr algn="ctr"/>
            <a:r>
              <a:rPr lang="en-GB" sz="1100" b="1" dirty="0">
                <a:latin typeface="Geometr706 Md BT" panose="020B0502020203020204" pitchFamily="34" charset="0"/>
              </a:rPr>
              <a:t>IMPORTANT NOTE:</a:t>
            </a:r>
          </a:p>
          <a:p>
            <a:pPr lvl="0" algn="ctr"/>
            <a:r>
              <a:rPr lang="en-GB" sz="1100" dirty="0">
                <a:solidFill>
                  <a:prstClr val="black"/>
                </a:solidFill>
                <a:latin typeface="Geometr706 Md BT" panose="020B0502020203020204" pitchFamily="34" charset="0"/>
              </a:rPr>
              <a:t>Wall fixings (i.e. screws/wall plugs etc.) are not supplied as these are crucially dependent upon the type of wall and surface the Suite is going to be fixed too. </a:t>
            </a:r>
            <a:br>
              <a:rPr lang="en-GB" sz="1100" dirty="0">
                <a:solidFill>
                  <a:prstClr val="black"/>
                </a:solidFill>
                <a:latin typeface="Geometr706 Md BT" panose="020B0502020203020204" pitchFamily="34" charset="0"/>
              </a:rPr>
            </a:br>
            <a:r>
              <a:rPr lang="en-GB" sz="1100" dirty="0">
                <a:solidFill>
                  <a:prstClr val="black"/>
                </a:solidFill>
                <a:latin typeface="Geometr706 Md BT" panose="020B0502020203020204" pitchFamily="34" charset="0"/>
              </a:rPr>
              <a:t>The installer is therefore responsible for ensuring that suitable fittings are used as well as individual fitting situations and environments. All mechanical fixings, for holding the Suite in position, must be secured to a solid wall or structure.</a:t>
            </a:r>
          </a:p>
        </p:txBody>
      </p:sp>
    </p:spTree>
    <p:extLst>
      <p:ext uri="{BB962C8B-B14F-4D97-AF65-F5344CB8AC3E}">
        <p14:creationId xmlns:p14="http://schemas.microsoft.com/office/powerpoint/2010/main" val="1604130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17774</TotalTime>
  <Words>890</Words>
  <Application>Microsoft Office PowerPoint</Application>
  <PresentationFormat>A4 Paper (210x297 mm)</PresentationFormat>
  <Paragraphs>162</Paragraphs>
  <Slides>7</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Geometr706 Md BT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 Modern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Scott</dc:creator>
  <cp:lastModifiedBy>James Kinmond</cp:lastModifiedBy>
  <cp:revision>547</cp:revision>
  <cp:lastPrinted>2025-07-31T13:13:40Z</cp:lastPrinted>
  <dcterms:created xsi:type="dcterms:W3CDTF">2018-10-08T08:56:47Z</dcterms:created>
  <dcterms:modified xsi:type="dcterms:W3CDTF">2025-08-22T12:23:27Z</dcterms:modified>
</cp:coreProperties>
</file>